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57" r:id="rId4"/>
    <p:sldId id="258" r:id="rId5"/>
    <p:sldId id="272" r:id="rId6"/>
    <p:sldId id="282" r:id="rId7"/>
    <p:sldId id="283" r:id="rId8"/>
    <p:sldId id="276" r:id="rId9"/>
    <p:sldId id="275" r:id="rId10"/>
    <p:sldId id="279" r:id="rId11"/>
    <p:sldId id="284" r:id="rId12"/>
    <p:sldId id="280" r:id="rId13"/>
    <p:sldId id="281" r:id="rId14"/>
    <p:sldId id="259" r:id="rId15"/>
    <p:sldId id="260" r:id="rId16"/>
    <p:sldId id="261" r:id="rId17"/>
    <p:sldId id="262" r:id="rId18"/>
    <p:sldId id="263" r:id="rId19"/>
    <p:sldId id="265" r:id="rId20"/>
    <p:sldId id="274" r:id="rId21"/>
    <p:sldId id="303" r:id="rId22"/>
    <p:sldId id="298" r:id="rId23"/>
    <p:sldId id="285" r:id="rId24"/>
    <p:sldId id="288" r:id="rId25"/>
    <p:sldId id="296" r:id="rId26"/>
    <p:sldId id="286" r:id="rId27"/>
    <p:sldId id="289" r:id="rId28"/>
    <p:sldId id="291" r:id="rId29"/>
    <p:sldId id="292" r:id="rId30"/>
    <p:sldId id="300" r:id="rId31"/>
    <p:sldId id="299" r:id="rId32"/>
    <p:sldId id="301" r:id="rId33"/>
    <p:sldId id="302" r:id="rId34"/>
    <p:sldId id="269" r:id="rId35"/>
  </p:sldIdLst>
  <p:sldSz cx="18288000" cy="10287000"/>
  <p:notesSz cx="6858000" cy="9144000"/>
  <p:embeddedFontLst>
    <p:embeddedFont>
      <p:font typeface="Tek Tall Arabic Bold" panose="020B0604020202020204" charset="-78"/>
      <p:regular r:id="rId36"/>
    </p:embeddedFont>
    <p:embeddedFont>
      <p:font typeface="Bahnschrift" panose="020B0502040204020203" pitchFamily="34" charset="0"/>
      <p:regular r:id="rId37"/>
      <p:bold r:id="rId38"/>
    </p:embeddedFont>
    <p:embeddedFont>
      <p:font typeface="TT Chocolates Bold" panose="020B0604020202020204" charset="0"/>
      <p:regular r:id="rId39"/>
    </p:embeddedFont>
    <p:embeddedFont>
      <p:font typeface="TT Chocolates" panose="020B0604020202020204" charset="0"/>
      <p:regular r:id="rId40"/>
    </p:embeddedFont>
    <p:embeddedFont>
      <p:font typeface="Ara Hamah Alfidaa" panose="020B0604020202020204" charset="-78"/>
      <p:regular r:id="rId41"/>
    </p:embeddedFont>
    <p:embeddedFont>
      <p:font typeface="Calibri Light" panose="020F0302020204030204" pitchFamily="34" charset="0"/>
      <p:regular r:id="rId42"/>
      <p:italic r:id="rId43"/>
    </p:embeddedFont>
    <p:embeddedFont>
      <p:font typeface="Calibri" panose="020F0502020204030204" pitchFamily="34" charset="0"/>
      <p:regular r:id="rId44"/>
      <p:bold r:id="rId45"/>
      <p:italic r:id="rId46"/>
      <p:boldItalic r:id="rId47"/>
    </p:embeddedFont>
    <p:embeddedFont>
      <p:font typeface="Bodoni MT Black" panose="02070A03080606020203" pitchFamily="18" charset="0"/>
      <p:bold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589" y="-3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7.png"/><Relationship Id="rId1" Type="http://schemas.openxmlformats.org/officeDocument/2006/relationships/slideLayout" Target="../slideLayouts/slideLayout7.xml"/><Relationship Id="rId10"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2"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11"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image" Target="../media/image44.png"/><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NULL"/><Relationship Id="rId9"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414005" y="-749000"/>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304800" y="2171700"/>
            <a:ext cx="9982200" cy="3825791"/>
          </a:xfrm>
          <a:prstGeom prst="rect">
            <a:avLst/>
          </a:prstGeom>
        </p:spPr>
        <p:txBody>
          <a:bodyPr wrap="square" lIns="0" tIns="0" rIns="0" bIns="0" rtlCol="0" anchor="t">
            <a:spAutoFit/>
          </a:bodyPr>
          <a:lstStyle/>
          <a:p>
            <a:pPr>
              <a:lnSpc>
                <a:spcPts val="16206"/>
              </a:lnSpc>
            </a:pPr>
            <a:r>
              <a:rPr lang="en-US" sz="7200" i="1" smtClean="0">
                <a:solidFill>
                  <a:srgbClr val="FFFFFF"/>
                </a:solidFill>
                <a:latin typeface="Bahnschrift" panose="020B0502040204020203" pitchFamily="34" charset="0"/>
              </a:rPr>
              <a:t>ĐỀ TÀI:PHẦN MỀM QUẢN LÝ QUÁN CÀ PHÊ </a:t>
            </a:r>
            <a:endParaRPr lang="en-US" sz="7200" i="1">
              <a:solidFill>
                <a:srgbClr val="FFFFFF"/>
              </a:solidFill>
              <a:latin typeface="Bahnschrift" panose="020B0502040204020203" pitchFamily="34" charset="0"/>
            </a:endParaRP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3062465" y="8940396"/>
            <a:ext cx="6102269" cy="635808"/>
            <a:chOff x="0" y="0"/>
            <a:chExt cx="3900488" cy="406400"/>
          </a:xfrm>
        </p:grpSpPr>
        <p:sp>
          <p:nvSpPr>
            <p:cNvPr id="7" name="Freeform 7"/>
            <p:cNvSpPr/>
            <p:nvPr/>
          </p:nvSpPr>
          <p:spPr>
            <a:xfrm>
              <a:off x="0" y="0"/>
              <a:ext cx="3900488" cy="406400"/>
            </a:xfrm>
            <a:custGeom>
              <a:avLst/>
              <a:gdLst/>
              <a:ahLst/>
              <a:cxnLst/>
              <a:rect l="l" t="t" r="r" b="b"/>
              <a:pathLst>
                <a:path w="3900488" h="406400">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id="8" name="TextBox 8"/>
            <p:cNvSpPr txBox="1"/>
            <p:nvPr/>
          </p:nvSpPr>
          <p:spPr>
            <a:xfrm>
              <a:off x="0" y="28575"/>
              <a:ext cx="3900488" cy="377825"/>
            </a:xfrm>
            <a:prstGeom prst="rect">
              <a:avLst/>
            </a:prstGeom>
          </p:spPr>
          <p:txBody>
            <a:bodyPr lIns="50800" tIns="50800" rIns="50800" bIns="50800" rtlCol="0" anchor="ctr"/>
            <a:lstStyle/>
            <a:p>
              <a:pPr algn="ctr">
                <a:lnSpc>
                  <a:spcPts val="2386"/>
                </a:lnSpc>
              </a:pPr>
              <a:endParaRPr/>
            </a:p>
          </p:txBody>
        </p:sp>
      </p:grpSp>
      <p:sp>
        <p:nvSpPr>
          <p:cNvPr id="9" name="TextBox 9"/>
          <p:cNvSpPr txBox="1"/>
          <p:nvPr/>
        </p:nvSpPr>
        <p:spPr>
          <a:xfrm>
            <a:off x="1047750" y="6930710"/>
            <a:ext cx="6805701" cy="936625"/>
          </a:xfrm>
          <a:prstGeom prst="rect">
            <a:avLst/>
          </a:prstGeom>
        </p:spPr>
        <p:txBody>
          <a:bodyPr lIns="0" tIns="0" rIns="0" bIns="0" rtlCol="0" anchor="t">
            <a:spAutoFit/>
          </a:bodyPr>
          <a:lstStyle/>
          <a:p>
            <a:pPr algn="ctr">
              <a:lnSpc>
                <a:spcPts val="7699"/>
              </a:lnSpc>
            </a:pPr>
            <a:r>
              <a:rPr lang="en-US" sz="5499" spc="478">
                <a:solidFill>
                  <a:srgbClr val="232E54"/>
                </a:solidFill>
                <a:latin typeface="Tek Tall Arabic Bold"/>
              </a:rPr>
              <a:t>Let’s start!</a:t>
            </a:r>
          </a:p>
        </p:txBody>
      </p:sp>
      <p:sp>
        <p:nvSpPr>
          <p:cNvPr id="10" name="TextBox 10"/>
          <p:cNvSpPr txBox="1"/>
          <p:nvPr/>
        </p:nvSpPr>
        <p:spPr>
          <a:xfrm>
            <a:off x="13062465" y="9043352"/>
            <a:ext cx="4658006" cy="382270"/>
          </a:xfrm>
          <a:prstGeom prst="rect">
            <a:avLst/>
          </a:prstGeom>
        </p:spPr>
        <p:txBody>
          <a:bodyPr lIns="0" tIns="0" rIns="0" bIns="0" rtlCol="0" anchor="t">
            <a:spAutoFit/>
          </a:bodyPr>
          <a:lstStyle/>
          <a:p>
            <a:pPr algn="ctr">
              <a:lnSpc>
                <a:spcPts val="3079"/>
              </a:lnSpc>
              <a:spcBef>
                <a:spcPct val="0"/>
              </a:spcBef>
            </a:pPr>
            <a:r>
              <a:rPr lang="en-US" sz="2199" smtClean="0">
                <a:solidFill>
                  <a:srgbClr val="A036BB"/>
                </a:solidFill>
                <a:latin typeface="TT Chocolates Bold"/>
              </a:rPr>
              <a:t>NHÓM BOYM7</a:t>
            </a:r>
            <a:endParaRPr lang="en-US" sz="2199">
              <a:solidFill>
                <a:srgbClr val="A036BB"/>
              </a:solidFill>
              <a:latin typeface="TT Chocolates Bold"/>
            </a:endParaRPr>
          </a:p>
        </p:txBody>
      </p:sp>
      <p:sp>
        <p:nvSpPr>
          <p:cNvPr id="15" name="TextBox 8"/>
          <p:cNvSpPr txBox="1"/>
          <p:nvPr/>
        </p:nvSpPr>
        <p:spPr>
          <a:xfrm>
            <a:off x="13214865" y="9137501"/>
            <a:ext cx="6102269" cy="591103"/>
          </a:xfrm>
          <a:prstGeom prst="rect">
            <a:avLst/>
          </a:prstGeom>
        </p:spPr>
        <p:txBody>
          <a:bodyPr lIns="50800" tIns="50800" rIns="50800" bIns="50800" rtlCol="0" anchor="ctr"/>
          <a:lstStyle/>
          <a:p>
            <a:pPr algn="ctr">
              <a:lnSpc>
                <a:spcPts val="2386"/>
              </a:lnSpc>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5" name="TextBox 5"/>
          <p:cNvSpPr txBox="1"/>
          <p:nvPr/>
        </p:nvSpPr>
        <p:spPr>
          <a:xfrm>
            <a:off x="3810000" y="-226718"/>
            <a:ext cx="13106400" cy="2231380"/>
          </a:xfrm>
          <a:prstGeom prst="rect">
            <a:avLst/>
          </a:prstGeom>
        </p:spPr>
        <p:txBody>
          <a:bodyPr wrap="square" lIns="0" tIns="0" rIns="0" bIns="0" rtlCol="0" anchor="t">
            <a:spAutoFit/>
          </a:bodyPr>
          <a:lstStyle/>
          <a:p>
            <a:pPr>
              <a:lnSpc>
                <a:spcPts val="17371"/>
              </a:lnSpc>
            </a:pPr>
            <a:r>
              <a:rPr lang="en-US" sz="6000">
                <a:solidFill>
                  <a:srgbClr val="FFFFFF"/>
                </a:solidFill>
                <a:latin typeface="Calibri" panose="020F0502020204030204" pitchFamily="34" charset="0"/>
                <a:ea typeface="Calibri" panose="020F0502020204030204" pitchFamily="34" charset="0"/>
                <a:cs typeface="Calibri" panose="020F0502020204030204" pitchFamily="34" charset="0"/>
              </a:rPr>
              <a:t>Biểu đồ USE-CASE phân rã mức 2</a:t>
            </a:r>
          </a:p>
        </p:txBody>
      </p:sp>
      <p:pic>
        <p:nvPicPr>
          <p:cNvPr id="6" name="Picture 5"/>
          <p:cNvPicPr/>
          <p:nvPr/>
        </p:nvPicPr>
        <p:blipFill>
          <a:blip r:embed="rId4"/>
          <a:stretch>
            <a:fillRect/>
          </a:stretch>
        </p:blipFill>
        <p:spPr>
          <a:xfrm>
            <a:off x="602342" y="2387600"/>
            <a:ext cx="8534400" cy="6172200"/>
          </a:xfrm>
          <a:prstGeom prst="rect">
            <a:avLst/>
          </a:prstGeom>
        </p:spPr>
      </p:pic>
      <p:pic>
        <p:nvPicPr>
          <p:cNvPr id="7" name="Picture 6"/>
          <p:cNvPicPr/>
          <p:nvPr/>
        </p:nvPicPr>
        <p:blipFill>
          <a:blip r:embed="rId5"/>
          <a:stretch>
            <a:fillRect/>
          </a:stretch>
        </p:blipFill>
        <p:spPr>
          <a:xfrm>
            <a:off x="9448800" y="2400300"/>
            <a:ext cx="8077200" cy="6172200"/>
          </a:xfrm>
          <a:prstGeom prst="rect">
            <a:avLst/>
          </a:prstGeom>
        </p:spPr>
      </p:pic>
    </p:spTree>
    <p:extLst>
      <p:ext uri="{BB962C8B-B14F-4D97-AF65-F5344CB8AC3E}">
        <p14:creationId xmlns:p14="http://schemas.microsoft.com/office/powerpoint/2010/main" val="962714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5" name="TextBox 5"/>
          <p:cNvSpPr txBox="1"/>
          <p:nvPr/>
        </p:nvSpPr>
        <p:spPr>
          <a:xfrm>
            <a:off x="3810000" y="-226718"/>
            <a:ext cx="13106400" cy="2231380"/>
          </a:xfrm>
          <a:prstGeom prst="rect">
            <a:avLst/>
          </a:prstGeom>
        </p:spPr>
        <p:txBody>
          <a:bodyPr wrap="square" lIns="0" tIns="0" rIns="0" bIns="0" rtlCol="0" anchor="t">
            <a:spAutoFit/>
          </a:bodyPr>
          <a:lstStyle/>
          <a:p>
            <a:pPr>
              <a:lnSpc>
                <a:spcPts val="17371"/>
              </a:lnSpc>
            </a:pPr>
            <a:r>
              <a:rPr lang="en-US" sz="6000">
                <a:solidFill>
                  <a:srgbClr val="FFFFFF"/>
                </a:solidFill>
                <a:latin typeface="Calibri" panose="020F0502020204030204" pitchFamily="34" charset="0"/>
                <a:ea typeface="Calibri" panose="020F0502020204030204" pitchFamily="34" charset="0"/>
                <a:cs typeface="Calibri" panose="020F0502020204030204" pitchFamily="34" charset="0"/>
              </a:rPr>
              <a:t>Biểu đồ USE-CASE phân rã mức 2</a:t>
            </a:r>
          </a:p>
        </p:txBody>
      </p:sp>
      <p:pic>
        <p:nvPicPr>
          <p:cNvPr id="8" name="Picture 7"/>
          <p:cNvPicPr/>
          <p:nvPr/>
        </p:nvPicPr>
        <p:blipFill>
          <a:blip r:embed="rId4"/>
          <a:stretch>
            <a:fillRect/>
          </a:stretch>
        </p:blipFill>
        <p:spPr>
          <a:xfrm>
            <a:off x="2667000" y="2400300"/>
            <a:ext cx="12192000" cy="6946201"/>
          </a:xfrm>
          <a:prstGeom prst="rect">
            <a:avLst/>
          </a:prstGeom>
        </p:spPr>
      </p:pic>
    </p:spTree>
    <p:extLst>
      <p:ext uri="{BB962C8B-B14F-4D97-AF65-F5344CB8AC3E}">
        <p14:creationId xmlns:p14="http://schemas.microsoft.com/office/powerpoint/2010/main" val="2049807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5" name="TextBox 5"/>
          <p:cNvSpPr txBox="1"/>
          <p:nvPr/>
        </p:nvSpPr>
        <p:spPr>
          <a:xfrm>
            <a:off x="3810000" y="-226718"/>
            <a:ext cx="13106400" cy="2231380"/>
          </a:xfrm>
          <a:prstGeom prst="rect">
            <a:avLst/>
          </a:prstGeom>
        </p:spPr>
        <p:txBody>
          <a:bodyPr wrap="square" lIns="0" tIns="0" rIns="0" bIns="0" rtlCol="0" anchor="t">
            <a:spAutoFit/>
          </a:bodyPr>
          <a:lstStyle/>
          <a:p>
            <a:pPr>
              <a:lnSpc>
                <a:spcPts val="17371"/>
              </a:lnSpc>
            </a:pPr>
            <a:r>
              <a:rPr lang="en-US" sz="6000">
                <a:solidFill>
                  <a:srgbClr val="FFFFFF"/>
                </a:solidFill>
                <a:latin typeface="Calibri" panose="020F0502020204030204" pitchFamily="34" charset="0"/>
                <a:ea typeface="Calibri" panose="020F0502020204030204" pitchFamily="34" charset="0"/>
                <a:cs typeface="Calibri" panose="020F0502020204030204" pitchFamily="34" charset="0"/>
              </a:rPr>
              <a:t>Biểu đồ USE-CASE phân rã mức 2</a:t>
            </a:r>
          </a:p>
        </p:txBody>
      </p:sp>
      <p:pic>
        <p:nvPicPr>
          <p:cNvPr id="9" name="Picture 8"/>
          <p:cNvPicPr/>
          <p:nvPr/>
        </p:nvPicPr>
        <p:blipFill>
          <a:blip r:embed="rId4"/>
          <a:stretch>
            <a:fillRect/>
          </a:stretch>
        </p:blipFill>
        <p:spPr>
          <a:xfrm>
            <a:off x="9448800" y="2227751"/>
            <a:ext cx="8135258" cy="6188404"/>
          </a:xfrm>
          <a:prstGeom prst="rect">
            <a:avLst/>
          </a:prstGeom>
        </p:spPr>
      </p:pic>
      <p:pic>
        <p:nvPicPr>
          <p:cNvPr id="11" name="Picture 10"/>
          <p:cNvPicPr/>
          <p:nvPr/>
        </p:nvPicPr>
        <p:blipFill>
          <a:blip r:embed="rId5"/>
          <a:stretch>
            <a:fillRect/>
          </a:stretch>
        </p:blipFill>
        <p:spPr>
          <a:xfrm>
            <a:off x="524329" y="2227751"/>
            <a:ext cx="8458200" cy="6188404"/>
          </a:xfrm>
          <a:prstGeom prst="rect">
            <a:avLst/>
          </a:prstGeom>
        </p:spPr>
      </p:pic>
    </p:spTree>
    <p:extLst>
      <p:ext uri="{BB962C8B-B14F-4D97-AF65-F5344CB8AC3E}">
        <p14:creationId xmlns:p14="http://schemas.microsoft.com/office/powerpoint/2010/main" val="7876056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5" name="TextBox 5"/>
          <p:cNvSpPr txBox="1"/>
          <p:nvPr/>
        </p:nvSpPr>
        <p:spPr>
          <a:xfrm>
            <a:off x="3810000" y="-226718"/>
            <a:ext cx="13106400" cy="2231380"/>
          </a:xfrm>
          <a:prstGeom prst="rect">
            <a:avLst/>
          </a:prstGeom>
        </p:spPr>
        <p:txBody>
          <a:bodyPr wrap="square" lIns="0" tIns="0" rIns="0" bIns="0" rtlCol="0" anchor="t">
            <a:spAutoFit/>
          </a:bodyPr>
          <a:lstStyle/>
          <a:p>
            <a:pPr>
              <a:lnSpc>
                <a:spcPts val="17371"/>
              </a:lnSpc>
            </a:pPr>
            <a:r>
              <a:rPr lang="en-US" sz="6000">
                <a:solidFill>
                  <a:srgbClr val="FFFFFF"/>
                </a:solidFill>
                <a:latin typeface="Calibri" panose="020F0502020204030204" pitchFamily="34" charset="0"/>
                <a:ea typeface="Calibri" panose="020F0502020204030204" pitchFamily="34" charset="0"/>
                <a:cs typeface="Calibri" panose="020F0502020204030204" pitchFamily="34" charset="0"/>
              </a:rPr>
              <a:t>Biểu đồ USE-CASE phân rã mức 2</a:t>
            </a:r>
          </a:p>
        </p:txBody>
      </p:sp>
      <p:pic>
        <p:nvPicPr>
          <p:cNvPr id="8" name="Picture 7"/>
          <p:cNvPicPr/>
          <p:nvPr/>
        </p:nvPicPr>
        <p:blipFill>
          <a:blip r:embed="rId4"/>
          <a:stretch>
            <a:fillRect/>
          </a:stretch>
        </p:blipFill>
        <p:spPr>
          <a:xfrm>
            <a:off x="2667000" y="2684590"/>
            <a:ext cx="12649200" cy="5868032"/>
          </a:xfrm>
          <a:prstGeom prst="rect">
            <a:avLst/>
          </a:prstGeom>
        </p:spPr>
      </p:pic>
    </p:spTree>
    <p:extLst>
      <p:ext uri="{BB962C8B-B14F-4D97-AF65-F5344CB8AC3E}">
        <p14:creationId xmlns:p14="http://schemas.microsoft.com/office/powerpoint/2010/main" val="1339566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843981" y="-1861773"/>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1447800" y="4913567"/>
            <a:ext cx="7606318" cy="1152202"/>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a:grpSpLocks noChangeAspect="1"/>
          </p:cNvGrpSpPr>
          <p:nvPr/>
        </p:nvGrpSpPr>
        <p:grpSpPr>
          <a:xfrm>
            <a:off x="11528387" y="950607"/>
            <a:ext cx="5866018" cy="8385786"/>
            <a:chOff x="0" y="0"/>
            <a:chExt cx="4434840" cy="6339840"/>
          </a:xfrm>
        </p:grpSpPr>
        <p:sp>
          <p:nvSpPr>
            <p:cNvPr id="6" name="Freeform 6"/>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6"/>
              <a:stretch>
                <a:fillRect l="-54644" r="-103577"/>
              </a:stretch>
            </a:blipFill>
          </p:spPr>
        </p:sp>
        <p:sp>
          <p:nvSpPr>
            <p:cNvPr id="7" name="Freeform 7"/>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id="8" name="Freeform 8"/>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id="9" name="Freeform 9"/>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sp>
        <p:sp>
          <p:nvSpPr>
            <p:cNvPr id="10" name="Freeform 10"/>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id="11" name="TextBox 11"/>
          <p:cNvSpPr txBox="1"/>
          <p:nvPr/>
        </p:nvSpPr>
        <p:spPr>
          <a:xfrm>
            <a:off x="1052122" y="1293235"/>
            <a:ext cx="9808195" cy="2923877"/>
          </a:xfrm>
          <a:prstGeom prst="rect">
            <a:avLst/>
          </a:prstGeom>
        </p:spPr>
        <p:txBody>
          <a:bodyPr lIns="0" tIns="0" rIns="0" bIns="0" rtlCol="0" anchor="t">
            <a:spAutoFit/>
          </a:bodyPr>
          <a:lstStyle/>
          <a:p>
            <a:pPr>
              <a:lnSpc>
                <a:spcPts val="11368"/>
              </a:lnSpc>
            </a:pPr>
            <a:r>
              <a:rPr lang="vi-VN" sz="14575" smtClean="0">
                <a:solidFill>
                  <a:srgbClr val="FFFFFF"/>
                </a:solidFill>
                <a:latin typeface="+mj-lt"/>
              </a:rPr>
              <a:t>3.</a:t>
            </a:r>
            <a:r>
              <a:rPr lang="en-US" sz="14575" smtClean="0">
                <a:solidFill>
                  <a:srgbClr val="FFFFFF"/>
                </a:solidFill>
                <a:latin typeface="+mj-lt"/>
              </a:rPr>
              <a:t>Giới </a:t>
            </a:r>
            <a:r>
              <a:rPr lang="en-US" sz="14575">
                <a:solidFill>
                  <a:srgbClr val="FFFFFF"/>
                </a:solidFill>
                <a:latin typeface="+mj-lt"/>
              </a:rPr>
              <a:t>thiệu phần mềm</a:t>
            </a:r>
          </a:p>
        </p:txBody>
      </p:sp>
      <p:sp>
        <p:nvSpPr>
          <p:cNvPr id="14" name="Freeform 4"/>
          <p:cNvSpPr/>
          <p:nvPr/>
        </p:nvSpPr>
        <p:spPr>
          <a:xfrm>
            <a:off x="1447800" y="6691418"/>
            <a:ext cx="7606318" cy="11170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4"/>
          <p:cNvSpPr/>
          <p:nvPr/>
        </p:nvSpPr>
        <p:spPr>
          <a:xfrm>
            <a:off x="1447800" y="8381853"/>
            <a:ext cx="7603848" cy="1128397"/>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TextBox 9"/>
          <p:cNvSpPr txBox="1"/>
          <p:nvPr/>
        </p:nvSpPr>
        <p:spPr>
          <a:xfrm>
            <a:off x="1052122" y="4749312"/>
            <a:ext cx="6805701" cy="987450"/>
          </a:xfrm>
          <a:prstGeom prst="rect">
            <a:avLst/>
          </a:prstGeom>
        </p:spPr>
        <p:txBody>
          <a:bodyPr lIns="0" tIns="0" rIns="0" bIns="0" rtlCol="0" anchor="t">
            <a:spAutoFit/>
          </a:bodyPr>
          <a:lstStyle/>
          <a:p>
            <a:pPr algn="ctr">
              <a:lnSpc>
                <a:spcPts val="7699"/>
              </a:lnSpc>
            </a:pPr>
            <a:r>
              <a:rPr lang="vi-VN" sz="3200" b="1" spc="478" smtClean="0">
                <a:solidFill>
                  <a:srgbClr val="232E54"/>
                </a:solidFill>
                <a:latin typeface="Calibri" panose="020F0502020204030204" pitchFamily="34" charset="0"/>
                <a:ea typeface="Calibri" panose="020F0502020204030204" pitchFamily="34" charset="0"/>
                <a:cs typeface="Calibri" panose="020F0502020204030204" pitchFamily="34" charset="0"/>
              </a:rPr>
              <a:t>Các mô hình sản phẩm</a:t>
            </a:r>
            <a:endParaRPr lang="en-US" sz="3200" b="1" spc="478">
              <a:solidFill>
                <a:srgbClr val="232E54"/>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TextBox 9"/>
          <p:cNvSpPr txBox="1"/>
          <p:nvPr/>
        </p:nvSpPr>
        <p:spPr>
          <a:xfrm>
            <a:off x="-62978" y="6580651"/>
            <a:ext cx="9114626" cy="987450"/>
          </a:xfrm>
          <a:prstGeom prst="rect">
            <a:avLst/>
          </a:prstGeom>
        </p:spPr>
        <p:txBody>
          <a:bodyPr wrap="square" lIns="0" tIns="0" rIns="0" bIns="0" rtlCol="0" anchor="t">
            <a:spAutoFit/>
          </a:bodyPr>
          <a:lstStyle/>
          <a:p>
            <a:pPr algn="ctr">
              <a:lnSpc>
                <a:spcPts val="7699"/>
              </a:lnSpc>
            </a:pPr>
            <a:r>
              <a:rPr lang="vi-VN" sz="3200" b="1" spc="478" smtClean="0">
                <a:solidFill>
                  <a:srgbClr val="232E54"/>
                </a:solidFill>
                <a:latin typeface="Calibri" panose="020F0502020204030204" pitchFamily="34" charset="0"/>
                <a:ea typeface="Calibri" panose="020F0502020204030204" pitchFamily="34" charset="0"/>
                <a:cs typeface="Calibri" panose="020F0502020204030204" pitchFamily="34" charset="0"/>
              </a:rPr>
              <a:t>Giao diện và chức năng</a:t>
            </a:r>
            <a:endParaRPr lang="en-US" sz="3200" b="1" spc="478">
              <a:solidFill>
                <a:srgbClr val="232E54"/>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9"/>
          <p:cNvSpPr txBox="1"/>
          <p:nvPr/>
        </p:nvSpPr>
        <p:spPr>
          <a:xfrm>
            <a:off x="-62978" y="8234021"/>
            <a:ext cx="9114626" cy="987450"/>
          </a:xfrm>
          <a:prstGeom prst="rect">
            <a:avLst/>
          </a:prstGeom>
        </p:spPr>
        <p:txBody>
          <a:bodyPr wrap="square" lIns="0" tIns="0" rIns="0" bIns="0" rtlCol="0" anchor="t">
            <a:spAutoFit/>
          </a:bodyPr>
          <a:lstStyle/>
          <a:p>
            <a:pPr algn="ctr">
              <a:lnSpc>
                <a:spcPts val="7699"/>
              </a:lnSpc>
            </a:pPr>
            <a:r>
              <a:rPr lang="vi-VN" sz="3200" b="1" spc="478" smtClean="0">
                <a:solidFill>
                  <a:srgbClr val="232E54"/>
                </a:solidFill>
                <a:latin typeface="Calibri" panose="020F0502020204030204" pitchFamily="34" charset="0"/>
                <a:ea typeface="Calibri" panose="020F0502020204030204" pitchFamily="34" charset="0"/>
                <a:cs typeface="Calibri" panose="020F0502020204030204" pitchFamily="34" charset="0"/>
              </a:rPr>
              <a:t>Ưu và nhược điểm</a:t>
            </a:r>
            <a:endParaRPr lang="en-US" sz="3200" b="1" spc="478">
              <a:solidFill>
                <a:srgbClr val="232E54"/>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664276" y="8662162"/>
            <a:ext cx="7597055" cy="1231876"/>
          </a:xfrm>
          <a:prstGeom prst="rect">
            <a:avLst/>
          </a:prstGeom>
        </p:spPr>
        <p:txBody>
          <a:bodyPr wrap="square" lIns="0" tIns="0" rIns="0" bIns="0" rtlCol="0" anchor="t">
            <a:spAutoFit/>
          </a:bodyPr>
          <a:lstStyle/>
          <a:p>
            <a:pPr>
              <a:lnSpc>
                <a:spcPts val="11368"/>
              </a:lnSpc>
            </a:pPr>
            <a:r>
              <a:rPr lang="en-US" sz="4000" i="1">
                <a:solidFill>
                  <a:srgbClr val="FFFFFF"/>
                </a:solidFill>
              </a:rPr>
              <a:t>Giới thiệu phần mềm</a:t>
            </a:r>
          </a:p>
        </p:txBody>
      </p:sp>
      <p:sp>
        <p:nvSpPr>
          <p:cNvPr id="53" name="Freeform 4"/>
          <p:cNvSpPr/>
          <p:nvPr/>
        </p:nvSpPr>
        <p:spPr>
          <a:xfrm rot="20812679">
            <a:off x="1282311" y="2739099"/>
            <a:ext cx="4966032" cy="1102290"/>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4" name="Rectangle 53"/>
          <p:cNvSpPr/>
          <p:nvPr/>
        </p:nvSpPr>
        <p:spPr>
          <a:xfrm rot="20895955">
            <a:off x="2045898" y="2367510"/>
            <a:ext cx="9144000" cy="719428"/>
          </a:xfrm>
          <a:prstGeom prst="rect">
            <a:avLst/>
          </a:prstGeom>
        </p:spPr>
        <p:txBody>
          <a:bodyPr>
            <a:spAutoFit/>
          </a:bodyPr>
          <a:lstStyle/>
          <a:p>
            <a:pPr>
              <a:lnSpc>
                <a:spcPts val="4620"/>
              </a:lnSpc>
              <a:spcBef>
                <a:spcPct val="0"/>
              </a:spcBef>
            </a:pPr>
            <a:r>
              <a:rPr lang="vi-VN" sz="4800" b="1" spc="26" smtClean="0">
                <a:solidFill>
                  <a:schemeClr val="tx2">
                    <a:lumMod val="60000"/>
                    <a:lumOff val="40000"/>
                  </a:schemeClr>
                </a:solidFill>
                <a:latin typeface="TT Chocolates"/>
              </a:rPr>
              <a:t>A.  Diagram</a:t>
            </a:r>
            <a:endParaRPr lang="vi-VN" sz="4800" spc="26">
              <a:solidFill>
                <a:schemeClr val="tx2">
                  <a:lumMod val="60000"/>
                  <a:lumOff val="40000"/>
                </a:schemeClr>
              </a:solidFill>
              <a:latin typeface="TT Chocolates"/>
            </a:endParaRPr>
          </a:p>
        </p:txBody>
      </p:sp>
      <p:sp>
        <p:nvSpPr>
          <p:cNvPr id="55" name="Freeform 4"/>
          <p:cNvSpPr/>
          <p:nvPr/>
        </p:nvSpPr>
        <p:spPr>
          <a:xfrm rot="20812679">
            <a:off x="8892386" y="7755283"/>
            <a:ext cx="4966032" cy="1102290"/>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6" name="Freeform 4"/>
          <p:cNvSpPr/>
          <p:nvPr/>
        </p:nvSpPr>
        <p:spPr>
          <a:xfrm rot="20812679">
            <a:off x="6349081" y="5902138"/>
            <a:ext cx="4966032" cy="1102290"/>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7" name="Freeform 4"/>
          <p:cNvSpPr/>
          <p:nvPr/>
        </p:nvSpPr>
        <p:spPr>
          <a:xfrm rot="20812679">
            <a:off x="3805776" y="4410029"/>
            <a:ext cx="4966032" cy="1102290"/>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8" name="Rectangle 57"/>
          <p:cNvSpPr/>
          <p:nvPr/>
        </p:nvSpPr>
        <p:spPr>
          <a:xfrm rot="20780933">
            <a:off x="5018205" y="4560982"/>
            <a:ext cx="3569573" cy="719428"/>
          </a:xfrm>
          <a:prstGeom prst="rect">
            <a:avLst/>
          </a:prstGeom>
        </p:spPr>
        <p:txBody>
          <a:bodyPr wrap="square">
            <a:spAutoFit/>
          </a:bodyPr>
          <a:lstStyle/>
          <a:p>
            <a:pPr>
              <a:lnSpc>
                <a:spcPts val="4620"/>
              </a:lnSpc>
              <a:spcBef>
                <a:spcPct val="0"/>
              </a:spcBef>
            </a:pPr>
            <a:r>
              <a:rPr lang="vi-VN" sz="4800" b="1" spc="26" smtClean="0">
                <a:solidFill>
                  <a:schemeClr val="tx2">
                    <a:lumMod val="60000"/>
                    <a:lumOff val="40000"/>
                  </a:schemeClr>
                </a:solidFill>
                <a:latin typeface="TT Chocolates"/>
              </a:rPr>
              <a:t>B.  BFD</a:t>
            </a:r>
            <a:endParaRPr lang="vi-VN" sz="4800" spc="26">
              <a:solidFill>
                <a:schemeClr val="tx2">
                  <a:lumMod val="60000"/>
                  <a:lumOff val="40000"/>
                </a:schemeClr>
              </a:solidFill>
              <a:latin typeface="TT Chocolates"/>
            </a:endParaRPr>
          </a:p>
        </p:txBody>
      </p:sp>
      <p:sp>
        <p:nvSpPr>
          <p:cNvPr id="59" name="Rectangle 58"/>
          <p:cNvSpPr/>
          <p:nvPr/>
        </p:nvSpPr>
        <p:spPr>
          <a:xfrm rot="20816309">
            <a:off x="7551928" y="6084761"/>
            <a:ext cx="3569573" cy="719428"/>
          </a:xfrm>
          <a:prstGeom prst="rect">
            <a:avLst/>
          </a:prstGeom>
        </p:spPr>
        <p:txBody>
          <a:bodyPr wrap="square">
            <a:spAutoFit/>
          </a:bodyPr>
          <a:lstStyle/>
          <a:p>
            <a:pPr>
              <a:lnSpc>
                <a:spcPts val="4620"/>
              </a:lnSpc>
              <a:spcBef>
                <a:spcPct val="0"/>
              </a:spcBef>
            </a:pPr>
            <a:r>
              <a:rPr lang="vi-VN" sz="4800" b="1" spc="26">
                <a:solidFill>
                  <a:schemeClr val="tx2">
                    <a:lumMod val="60000"/>
                    <a:lumOff val="40000"/>
                  </a:schemeClr>
                </a:solidFill>
                <a:latin typeface="TT Chocolates"/>
              </a:rPr>
              <a:t>C</a:t>
            </a:r>
            <a:r>
              <a:rPr lang="vi-VN" sz="4800" b="1" spc="26" smtClean="0">
                <a:solidFill>
                  <a:schemeClr val="tx2">
                    <a:lumMod val="60000"/>
                    <a:lumOff val="40000"/>
                  </a:schemeClr>
                </a:solidFill>
                <a:latin typeface="TT Chocolates"/>
              </a:rPr>
              <a:t>.  DFD</a:t>
            </a:r>
            <a:endParaRPr lang="vi-VN" sz="4800" spc="26">
              <a:solidFill>
                <a:schemeClr val="tx2">
                  <a:lumMod val="60000"/>
                  <a:lumOff val="40000"/>
                </a:schemeClr>
              </a:solidFill>
              <a:latin typeface="TT Chocolates"/>
            </a:endParaRPr>
          </a:p>
        </p:txBody>
      </p:sp>
      <p:sp>
        <p:nvSpPr>
          <p:cNvPr id="60" name="Rectangle 59"/>
          <p:cNvSpPr/>
          <p:nvPr/>
        </p:nvSpPr>
        <p:spPr>
          <a:xfrm rot="20744459">
            <a:off x="10304609" y="7841495"/>
            <a:ext cx="3569573" cy="719428"/>
          </a:xfrm>
          <a:prstGeom prst="rect">
            <a:avLst/>
          </a:prstGeom>
        </p:spPr>
        <p:txBody>
          <a:bodyPr wrap="square">
            <a:spAutoFit/>
          </a:bodyPr>
          <a:lstStyle/>
          <a:p>
            <a:pPr>
              <a:lnSpc>
                <a:spcPts val="4620"/>
              </a:lnSpc>
              <a:spcBef>
                <a:spcPct val="0"/>
              </a:spcBef>
            </a:pPr>
            <a:r>
              <a:rPr lang="vi-VN" sz="4800" b="1" spc="26">
                <a:solidFill>
                  <a:schemeClr val="tx2">
                    <a:lumMod val="60000"/>
                    <a:lumOff val="40000"/>
                  </a:schemeClr>
                </a:solidFill>
                <a:latin typeface="TT Chocolates"/>
              </a:rPr>
              <a:t>D</a:t>
            </a:r>
            <a:r>
              <a:rPr lang="vi-VN" sz="4800" b="1" spc="26" smtClean="0">
                <a:solidFill>
                  <a:schemeClr val="tx2">
                    <a:lumMod val="60000"/>
                    <a:lumOff val="40000"/>
                  </a:schemeClr>
                </a:solidFill>
                <a:latin typeface="TT Chocolates"/>
              </a:rPr>
              <a:t>.  ERD</a:t>
            </a:r>
            <a:endParaRPr lang="vi-VN" sz="4800" spc="26">
              <a:solidFill>
                <a:schemeClr val="tx2">
                  <a:lumMod val="60000"/>
                  <a:lumOff val="40000"/>
                </a:schemeClr>
              </a:solidFill>
              <a:latin typeface="TT Chocolates"/>
            </a:endParaRPr>
          </a:p>
        </p:txBody>
      </p:sp>
      <p:sp>
        <p:nvSpPr>
          <p:cNvPr id="13" name="TextBox 20"/>
          <p:cNvSpPr txBox="1"/>
          <p:nvPr/>
        </p:nvSpPr>
        <p:spPr>
          <a:xfrm>
            <a:off x="4462803" y="344088"/>
            <a:ext cx="10006614" cy="1461939"/>
          </a:xfrm>
          <a:prstGeom prst="rect">
            <a:avLst/>
          </a:prstGeom>
        </p:spPr>
        <p:txBody>
          <a:bodyPr wrap="square" lIns="0" tIns="0" rIns="0" bIns="0" rtlCol="0" anchor="t">
            <a:spAutoFit/>
          </a:bodyPr>
          <a:lstStyle/>
          <a:p>
            <a:pPr>
              <a:lnSpc>
                <a:spcPts val="11368"/>
              </a:lnSpc>
            </a:pPr>
            <a:r>
              <a:rPr lang="vi-VN" sz="6600" i="1" smtClean="0">
                <a:solidFill>
                  <a:srgbClr val="FFFFFF"/>
                </a:solidFill>
              </a:rPr>
              <a:t>Các mô hình sản phẩm</a:t>
            </a:r>
            <a:endParaRPr lang="en-US" sz="6600" i="1">
              <a:solidFill>
                <a:srgbClr val="FFFFFF"/>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012453" y="2218314"/>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pic>
        <p:nvPicPr>
          <p:cNvPr id="11" name="Picture 10"/>
          <p:cNvPicPr>
            <a:picLocks noChangeAspect="1"/>
          </p:cNvPicPr>
          <p:nvPr/>
        </p:nvPicPr>
        <p:blipFill>
          <a:blip r:embed="rId4"/>
          <a:stretch>
            <a:fillRect/>
          </a:stretch>
        </p:blipFill>
        <p:spPr>
          <a:xfrm>
            <a:off x="2971799" y="2593171"/>
            <a:ext cx="12344400" cy="7343775"/>
          </a:xfrm>
          <a:prstGeom prst="rect">
            <a:avLst/>
          </a:prstGeom>
        </p:spPr>
      </p:pic>
      <p:sp>
        <p:nvSpPr>
          <p:cNvPr id="12" name="TextBox 13"/>
          <p:cNvSpPr txBox="1"/>
          <p:nvPr/>
        </p:nvSpPr>
        <p:spPr>
          <a:xfrm>
            <a:off x="12673701" y="4614907"/>
            <a:ext cx="4185794" cy="565539"/>
          </a:xfrm>
          <a:prstGeom prst="rect">
            <a:avLst/>
          </a:prstGeom>
        </p:spPr>
        <p:txBody>
          <a:bodyPr lIns="0" tIns="0" rIns="0" bIns="0" rtlCol="0" anchor="t">
            <a:spAutoFit/>
          </a:bodyPr>
          <a:lstStyle/>
          <a:p>
            <a:pPr>
              <a:lnSpc>
                <a:spcPts val="4620"/>
              </a:lnSpc>
              <a:spcBef>
                <a:spcPct val="0"/>
              </a:spcBef>
            </a:pPr>
            <a:r>
              <a:rPr lang="vi-VN" sz="3200" b="1" spc="26">
                <a:solidFill>
                  <a:schemeClr val="tx2">
                    <a:lumMod val="60000"/>
                    <a:lumOff val="40000"/>
                  </a:schemeClr>
                </a:solidFill>
                <a:latin typeface="TT Chocolates"/>
              </a:rPr>
              <a:t>Diagram</a:t>
            </a:r>
            <a:endParaRPr lang="vi-VN" sz="3200" spc="26">
              <a:solidFill>
                <a:schemeClr val="tx2">
                  <a:lumMod val="60000"/>
                  <a:lumOff val="40000"/>
                </a:schemeClr>
              </a:solidFill>
              <a:latin typeface="TT Chocolates"/>
            </a:endParaRPr>
          </a:p>
        </p:txBody>
      </p:sp>
      <p:sp>
        <p:nvSpPr>
          <p:cNvPr id="13" name="Rectangle 12"/>
          <p:cNvSpPr/>
          <p:nvPr/>
        </p:nvSpPr>
        <p:spPr>
          <a:xfrm>
            <a:off x="5791200" y="894169"/>
            <a:ext cx="9144000" cy="811761"/>
          </a:xfrm>
          <a:prstGeom prst="rect">
            <a:avLst/>
          </a:prstGeom>
        </p:spPr>
        <p:txBody>
          <a:bodyPr>
            <a:spAutoFit/>
          </a:bodyPr>
          <a:lstStyle/>
          <a:p>
            <a:pPr>
              <a:lnSpc>
                <a:spcPts val="4620"/>
              </a:lnSpc>
              <a:spcBef>
                <a:spcPct val="0"/>
              </a:spcBef>
            </a:pPr>
            <a:r>
              <a:rPr lang="vi-VN" sz="7200" b="1" spc="26" smtClean="0">
                <a:solidFill>
                  <a:schemeClr val="bg1"/>
                </a:solidFill>
                <a:latin typeface="TT Chocolates"/>
              </a:rPr>
              <a:t>A.  Diagram</a:t>
            </a:r>
            <a:endParaRPr lang="vi-VN" sz="7200" spc="26">
              <a:solidFill>
                <a:schemeClr val="bg1"/>
              </a:solidFill>
              <a:latin typeface="TT Chocolate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16" name="Freeform 16"/>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pic>
        <p:nvPicPr>
          <p:cNvPr id="17" name="Picture 16"/>
          <p:cNvPicPr/>
          <p:nvPr/>
        </p:nvPicPr>
        <p:blipFill>
          <a:blip r:embed="rId5"/>
          <a:stretch>
            <a:fillRect/>
          </a:stretch>
        </p:blipFill>
        <p:spPr>
          <a:xfrm>
            <a:off x="2960246" y="2914989"/>
            <a:ext cx="12572999" cy="6888576"/>
          </a:xfrm>
          <a:prstGeom prst="rect">
            <a:avLst/>
          </a:prstGeom>
        </p:spPr>
      </p:pic>
      <p:sp>
        <p:nvSpPr>
          <p:cNvPr id="20" name="TextBox 13"/>
          <p:cNvSpPr txBox="1"/>
          <p:nvPr/>
        </p:nvSpPr>
        <p:spPr>
          <a:xfrm>
            <a:off x="8991600" y="8293585"/>
            <a:ext cx="4185794" cy="565539"/>
          </a:xfrm>
          <a:prstGeom prst="rect">
            <a:avLst/>
          </a:prstGeom>
        </p:spPr>
        <p:txBody>
          <a:bodyPr lIns="0" tIns="0" rIns="0" bIns="0" rtlCol="0" anchor="t">
            <a:spAutoFit/>
          </a:bodyPr>
          <a:lstStyle/>
          <a:p>
            <a:pPr>
              <a:lnSpc>
                <a:spcPts val="4620"/>
              </a:lnSpc>
              <a:spcBef>
                <a:spcPct val="0"/>
              </a:spcBef>
            </a:pPr>
            <a:r>
              <a:rPr lang="vi-VN" sz="3200" b="1" spc="26" smtClean="0">
                <a:solidFill>
                  <a:schemeClr val="tx2">
                    <a:lumMod val="60000"/>
                    <a:lumOff val="40000"/>
                  </a:schemeClr>
                </a:solidFill>
                <a:latin typeface="TT Chocolates"/>
              </a:rPr>
              <a:t>BFD</a:t>
            </a:r>
            <a:endParaRPr lang="vi-VN" sz="3200" spc="26">
              <a:solidFill>
                <a:schemeClr val="tx2">
                  <a:lumMod val="60000"/>
                  <a:lumOff val="40000"/>
                </a:schemeClr>
              </a:solidFill>
              <a:latin typeface="TT Chocolates"/>
            </a:endParaRPr>
          </a:p>
        </p:txBody>
      </p:sp>
      <p:sp>
        <p:nvSpPr>
          <p:cNvPr id="21" name="Rectangle 20"/>
          <p:cNvSpPr/>
          <p:nvPr/>
        </p:nvSpPr>
        <p:spPr>
          <a:xfrm>
            <a:off x="6781800" y="1098905"/>
            <a:ext cx="9144000" cy="842538"/>
          </a:xfrm>
          <a:prstGeom prst="rect">
            <a:avLst/>
          </a:prstGeom>
        </p:spPr>
        <p:txBody>
          <a:bodyPr>
            <a:spAutoFit/>
          </a:bodyPr>
          <a:lstStyle/>
          <a:p>
            <a:pPr>
              <a:lnSpc>
                <a:spcPts val="4620"/>
              </a:lnSpc>
              <a:spcBef>
                <a:spcPct val="0"/>
              </a:spcBef>
            </a:pPr>
            <a:r>
              <a:rPr lang="vi-VN" sz="8000" b="1" spc="26" smtClean="0">
                <a:solidFill>
                  <a:schemeClr val="bg1"/>
                </a:solidFill>
                <a:latin typeface="TT Chocolates"/>
              </a:rPr>
              <a:t>B.  BFD</a:t>
            </a:r>
            <a:endParaRPr lang="vi-VN" sz="8000" spc="26">
              <a:solidFill>
                <a:schemeClr val="bg1"/>
              </a:solidFill>
              <a:latin typeface="TT Chocolate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5" name="Freeform 5"/>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6"/>
                </a:ext>
              </a:extLst>
            </a:blip>
            <a:stretch>
              <a:fillRect/>
            </a:stretch>
          </a:blipFill>
        </p:spPr>
      </p:sp>
      <p:pic>
        <p:nvPicPr>
          <p:cNvPr id="20" name="Picture 19"/>
          <p:cNvPicPr>
            <a:picLocks noChangeAspect="1"/>
          </p:cNvPicPr>
          <p:nvPr/>
        </p:nvPicPr>
        <p:blipFill>
          <a:blip r:embed="rId7"/>
          <a:stretch>
            <a:fillRect/>
          </a:stretch>
        </p:blipFill>
        <p:spPr>
          <a:xfrm>
            <a:off x="2209800" y="2095500"/>
            <a:ext cx="13487400" cy="7561800"/>
          </a:xfrm>
          <a:prstGeom prst="rect">
            <a:avLst/>
          </a:prstGeom>
        </p:spPr>
      </p:pic>
      <p:sp>
        <p:nvSpPr>
          <p:cNvPr id="22" name="Rectangle 21"/>
          <p:cNvSpPr/>
          <p:nvPr/>
        </p:nvSpPr>
        <p:spPr>
          <a:xfrm>
            <a:off x="2438400" y="1156329"/>
            <a:ext cx="11049001" cy="697242"/>
          </a:xfrm>
          <a:prstGeom prst="rect">
            <a:avLst/>
          </a:prstGeom>
        </p:spPr>
        <p:txBody>
          <a:bodyPr wrap="square">
            <a:spAutoFit/>
          </a:bodyPr>
          <a:lstStyle/>
          <a:p>
            <a:pPr>
              <a:lnSpc>
                <a:spcPts val="4620"/>
              </a:lnSpc>
              <a:spcBef>
                <a:spcPct val="0"/>
              </a:spcBef>
            </a:pPr>
            <a:r>
              <a:rPr lang="vi-VN" sz="4800" b="1" spc="26">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Mô tả các Chức Năng Trong biểu đồ:</a:t>
            </a:r>
            <a:endParaRPr lang="vi-VN" sz="4800" spc="26">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579558" y="-153127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pic>
        <p:nvPicPr>
          <p:cNvPr id="11" name="Picture 10"/>
          <p:cNvPicPr/>
          <p:nvPr/>
        </p:nvPicPr>
        <p:blipFill>
          <a:blip r:embed="rId5"/>
          <a:stretch>
            <a:fillRect/>
          </a:stretch>
        </p:blipFill>
        <p:spPr>
          <a:xfrm>
            <a:off x="2743200" y="2781300"/>
            <a:ext cx="12801600" cy="7010400"/>
          </a:xfrm>
          <a:prstGeom prst="rect">
            <a:avLst/>
          </a:prstGeom>
        </p:spPr>
      </p:pic>
      <p:sp>
        <p:nvSpPr>
          <p:cNvPr id="13" name="Rectangle 12"/>
          <p:cNvSpPr/>
          <p:nvPr/>
        </p:nvSpPr>
        <p:spPr>
          <a:xfrm>
            <a:off x="6553200" y="1173126"/>
            <a:ext cx="9144000" cy="842538"/>
          </a:xfrm>
          <a:prstGeom prst="rect">
            <a:avLst/>
          </a:prstGeom>
        </p:spPr>
        <p:txBody>
          <a:bodyPr>
            <a:spAutoFit/>
          </a:bodyPr>
          <a:lstStyle/>
          <a:p>
            <a:pPr>
              <a:lnSpc>
                <a:spcPts val="4620"/>
              </a:lnSpc>
              <a:spcBef>
                <a:spcPct val="0"/>
              </a:spcBef>
            </a:pPr>
            <a:r>
              <a:rPr lang="vi-VN" sz="8000" b="1" spc="26">
                <a:solidFill>
                  <a:schemeClr val="bg1"/>
                </a:solidFill>
                <a:latin typeface="TT Chocolates"/>
              </a:rPr>
              <a:t>C</a:t>
            </a:r>
            <a:r>
              <a:rPr lang="vi-VN" sz="8000" b="1" spc="26" smtClean="0">
                <a:solidFill>
                  <a:schemeClr val="bg1"/>
                </a:solidFill>
                <a:latin typeface="TT Chocolates"/>
              </a:rPr>
              <a:t>.  DFD</a:t>
            </a:r>
            <a:endParaRPr lang="vi-VN" sz="8000" spc="26">
              <a:solidFill>
                <a:schemeClr val="bg1"/>
              </a:solidFill>
              <a:latin typeface="TT Chocolates"/>
            </a:endParaRPr>
          </a:p>
        </p:txBody>
      </p:sp>
      <p:sp>
        <p:nvSpPr>
          <p:cNvPr id="14" name="TextBox 13"/>
          <p:cNvSpPr txBox="1"/>
          <p:nvPr/>
        </p:nvSpPr>
        <p:spPr>
          <a:xfrm>
            <a:off x="3886200" y="7277100"/>
            <a:ext cx="4185794" cy="565539"/>
          </a:xfrm>
          <a:prstGeom prst="rect">
            <a:avLst/>
          </a:prstGeom>
        </p:spPr>
        <p:txBody>
          <a:bodyPr lIns="0" tIns="0" rIns="0" bIns="0" rtlCol="0" anchor="t">
            <a:spAutoFit/>
          </a:bodyPr>
          <a:lstStyle/>
          <a:p>
            <a:pPr>
              <a:lnSpc>
                <a:spcPts val="4620"/>
              </a:lnSpc>
              <a:spcBef>
                <a:spcPct val="0"/>
              </a:spcBef>
            </a:pPr>
            <a:r>
              <a:rPr lang="vi-VN" sz="3200" b="1" spc="26">
                <a:solidFill>
                  <a:schemeClr val="tx2">
                    <a:lumMod val="60000"/>
                    <a:lumOff val="40000"/>
                  </a:schemeClr>
                </a:solidFill>
                <a:latin typeface="TT Chocolates"/>
              </a:rPr>
              <a:t>Mô hình DFD cấp 1</a:t>
            </a:r>
            <a:endParaRPr lang="vi-VN" sz="3200" spc="26">
              <a:solidFill>
                <a:schemeClr val="tx2">
                  <a:lumMod val="60000"/>
                  <a:lumOff val="40000"/>
                </a:schemeClr>
              </a:solidFill>
              <a:latin typeface="TT Chocolate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4067665" y="-2101948"/>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Freeform 4"/>
          <p:cNvSpPr/>
          <p:nvPr/>
        </p:nvSpPr>
        <p:spPr>
          <a:xfrm rot="-10800000">
            <a:off x="361895" y="2099214"/>
            <a:ext cx="3867048" cy="3272886"/>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19037" y="2859214"/>
            <a:ext cx="3995763" cy="1590179"/>
          </a:xfrm>
          <a:prstGeom prst="rect">
            <a:avLst/>
          </a:prstGeom>
        </p:spPr>
        <p:txBody>
          <a:bodyPr wrap="square" lIns="0" tIns="0" rIns="0" bIns="0" rtlCol="0" anchor="t">
            <a:spAutoFit/>
          </a:bodyPr>
          <a:lstStyle/>
          <a:p>
            <a:pPr algn="ctr">
              <a:lnSpc>
                <a:spcPts val="6160"/>
              </a:lnSpc>
            </a:pPr>
            <a:r>
              <a:rPr lang="vi-VN" sz="3600" b="1" spc="198" smtClean="0">
                <a:solidFill>
                  <a:srgbClr val="001E70"/>
                </a:solidFill>
              </a:rPr>
              <a:t>1)</a:t>
            </a:r>
            <a:r>
              <a:rPr lang="en-US" sz="3600" b="1" spc="198" smtClean="0">
                <a:solidFill>
                  <a:srgbClr val="001E70"/>
                </a:solidFill>
              </a:rPr>
              <a:t>Bài </a:t>
            </a:r>
            <a:r>
              <a:rPr lang="en-US" sz="3600" b="1" spc="198">
                <a:solidFill>
                  <a:srgbClr val="001E70"/>
                </a:solidFill>
              </a:rPr>
              <a:t>toán kinh doanh</a:t>
            </a:r>
          </a:p>
        </p:txBody>
      </p:sp>
      <p:sp>
        <p:nvSpPr>
          <p:cNvPr id="7" name="TextBox 7"/>
          <p:cNvSpPr txBox="1"/>
          <p:nvPr/>
        </p:nvSpPr>
        <p:spPr>
          <a:xfrm>
            <a:off x="1326655" y="821523"/>
            <a:ext cx="15634688" cy="1427314"/>
          </a:xfrm>
          <a:prstGeom prst="rect">
            <a:avLst/>
          </a:prstGeom>
        </p:spPr>
        <p:txBody>
          <a:bodyPr lIns="0" tIns="0" rIns="0" bIns="0" rtlCol="0" anchor="t">
            <a:spAutoFit/>
          </a:bodyPr>
          <a:lstStyle/>
          <a:p>
            <a:pPr algn="ctr">
              <a:lnSpc>
                <a:spcPts val="11010"/>
              </a:lnSpc>
            </a:pPr>
            <a:r>
              <a:rPr lang="en-US" sz="9600" i="1" smtClean="0">
                <a:solidFill>
                  <a:srgbClr val="FFFFFF"/>
                </a:solidFill>
                <a:latin typeface="Bodoni MT Black" panose="02070A03080606020203" pitchFamily="18" charset="0"/>
              </a:rPr>
              <a:t>Nội dung </a:t>
            </a:r>
            <a:endParaRPr lang="en-US" sz="9600" i="1">
              <a:solidFill>
                <a:srgbClr val="FFFFFF"/>
              </a:solidFill>
              <a:latin typeface="Bodoni MT Black" panose="02070A03080606020203" pitchFamily="18" charset="0"/>
            </a:endParaRPr>
          </a:p>
        </p:txBody>
      </p:sp>
      <p:sp>
        <p:nvSpPr>
          <p:cNvPr id="8" name="Freeform 8"/>
          <p:cNvSpPr/>
          <p:nvPr/>
        </p:nvSpPr>
        <p:spPr>
          <a:xfrm rot="-10800000">
            <a:off x="8927348" y="5143500"/>
            <a:ext cx="3843468" cy="3087596"/>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10800000">
            <a:off x="13155842" y="6362700"/>
            <a:ext cx="3673076" cy="3221849"/>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TextBox 12"/>
          <p:cNvSpPr txBox="1"/>
          <p:nvPr/>
        </p:nvSpPr>
        <p:spPr>
          <a:xfrm>
            <a:off x="8927348" y="5612815"/>
            <a:ext cx="3843468" cy="1590179"/>
          </a:xfrm>
          <a:prstGeom prst="rect">
            <a:avLst/>
          </a:prstGeom>
        </p:spPr>
        <p:txBody>
          <a:bodyPr wrap="square" lIns="0" tIns="0" rIns="0" bIns="0" rtlCol="0" anchor="t">
            <a:spAutoFit/>
          </a:bodyPr>
          <a:lstStyle/>
          <a:p>
            <a:pPr algn="ctr">
              <a:lnSpc>
                <a:spcPts val="6160"/>
              </a:lnSpc>
            </a:pPr>
            <a:r>
              <a:rPr lang="vi-VN" sz="3200" b="1" spc="198" smtClean="0">
                <a:solidFill>
                  <a:srgbClr val="001E70"/>
                </a:solidFill>
              </a:rPr>
              <a:t>3)</a:t>
            </a:r>
            <a:r>
              <a:rPr lang="en-US" sz="3200" b="1" spc="198" smtClean="0">
                <a:solidFill>
                  <a:srgbClr val="001E70"/>
                </a:solidFill>
              </a:rPr>
              <a:t>Giới </a:t>
            </a:r>
            <a:r>
              <a:rPr lang="en-US" sz="3200" b="1" spc="198">
                <a:solidFill>
                  <a:srgbClr val="001E70"/>
                </a:solidFill>
              </a:rPr>
              <a:t>thiệu phần mềm</a:t>
            </a:r>
          </a:p>
        </p:txBody>
      </p:sp>
      <p:sp>
        <p:nvSpPr>
          <p:cNvPr id="14" name="TextBox 12"/>
          <p:cNvSpPr txBox="1"/>
          <p:nvPr/>
        </p:nvSpPr>
        <p:spPr>
          <a:xfrm>
            <a:off x="13436017" y="6947817"/>
            <a:ext cx="3112725" cy="1590179"/>
          </a:xfrm>
          <a:prstGeom prst="rect">
            <a:avLst/>
          </a:prstGeom>
        </p:spPr>
        <p:txBody>
          <a:bodyPr wrap="square" lIns="0" tIns="0" rIns="0" bIns="0" rtlCol="0" anchor="t">
            <a:spAutoFit/>
          </a:bodyPr>
          <a:lstStyle/>
          <a:p>
            <a:pPr algn="ctr">
              <a:lnSpc>
                <a:spcPts val="6160"/>
              </a:lnSpc>
            </a:pPr>
            <a:r>
              <a:rPr lang="vi-VN" sz="3200" b="1" spc="198" smtClean="0">
                <a:solidFill>
                  <a:srgbClr val="001E70"/>
                </a:solidFill>
              </a:rPr>
              <a:t>4)Hướng phát triển</a:t>
            </a:r>
            <a:endParaRPr lang="en-US" sz="3200" b="1" spc="198">
              <a:solidFill>
                <a:srgbClr val="001E70"/>
              </a:solidFill>
            </a:endParaRPr>
          </a:p>
        </p:txBody>
      </p:sp>
      <p:sp>
        <p:nvSpPr>
          <p:cNvPr id="13" name="Freeform 4"/>
          <p:cNvSpPr/>
          <p:nvPr/>
        </p:nvSpPr>
        <p:spPr>
          <a:xfrm>
            <a:off x="1326655" y="8423552"/>
            <a:ext cx="4941937" cy="943461"/>
          </a:xfrm>
          <a:custGeom>
            <a:avLst/>
            <a:gdLst/>
            <a:ahLst/>
            <a:cxnLst/>
            <a:rect l="l" t="t" r="r" b="b"/>
            <a:pathLst>
              <a:path w="4941937" h="943461">
                <a:moveTo>
                  <a:pt x="0" y="0"/>
                </a:moveTo>
                <a:lnTo>
                  <a:pt x="4941938" y="0"/>
                </a:lnTo>
                <a:lnTo>
                  <a:pt x="4941938" y="943461"/>
                </a:lnTo>
                <a:lnTo>
                  <a:pt x="0" y="94346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TextBox 6"/>
          <p:cNvSpPr txBox="1"/>
          <p:nvPr/>
        </p:nvSpPr>
        <p:spPr>
          <a:xfrm>
            <a:off x="1476959" y="8537996"/>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Let’s begin!</a:t>
            </a:r>
          </a:p>
        </p:txBody>
      </p:sp>
      <p:sp>
        <p:nvSpPr>
          <p:cNvPr id="16" name="Freeform 10"/>
          <p:cNvSpPr/>
          <p:nvPr/>
        </p:nvSpPr>
        <p:spPr>
          <a:xfrm rot="-10800000">
            <a:off x="4751113" y="3322987"/>
            <a:ext cx="3699858" cy="3221849"/>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TextBox 12"/>
          <p:cNvSpPr txBox="1"/>
          <p:nvPr/>
        </p:nvSpPr>
        <p:spPr>
          <a:xfrm>
            <a:off x="4953000" y="3882650"/>
            <a:ext cx="3085138" cy="1590179"/>
          </a:xfrm>
          <a:prstGeom prst="rect">
            <a:avLst/>
          </a:prstGeom>
        </p:spPr>
        <p:txBody>
          <a:bodyPr wrap="square" lIns="0" tIns="0" rIns="0" bIns="0" rtlCol="0" anchor="t">
            <a:spAutoFit/>
          </a:bodyPr>
          <a:lstStyle/>
          <a:p>
            <a:pPr algn="ctr">
              <a:lnSpc>
                <a:spcPts val="6160"/>
              </a:lnSpc>
            </a:pPr>
            <a:r>
              <a:rPr lang="vi-VN" sz="3200" b="1" spc="198" smtClean="0">
                <a:solidFill>
                  <a:srgbClr val="001E70"/>
                </a:solidFill>
              </a:rPr>
              <a:t>2)Đặc tả yêu cầu bài toán</a:t>
            </a:r>
            <a:endParaRPr lang="en-US" sz="3200" b="1" spc="198">
              <a:solidFill>
                <a:srgbClr val="001E70"/>
              </a:solidFill>
            </a:endParaRPr>
          </a:p>
        </p:txBody>
      </p:sp>
    </p:spTree>
    <p:extLst>
      <p:ext uri="{BB962C8B-B14F-4D97-AF65-F5344CB8AC3E}">
        <p14:creationId xmlns:p14="http://schemas.microsoft.com/office/powerpoint/2010/main" val="217683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534400" y="-1562100"/>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pic>
        <p:nvPicPr>
          <p:cNvPr id="8" name="Picture 7"/>
          <p:cNvPicPr/>
          <p:nvPr/>
        </p:nvPicPr>
        <p:blipFill>
          <a:blip r:embed="rId5"/>
          <a:stretch>
            <a:fillRect/>
          </a:stretch>
        </p:blipFill>
        <p:spPr>
          <a:xfrm>
            <a:off x="3048000" y="3009900"/>
            <a:ext cx="12496800" cy="6934200"/>
          </a:xfrm>
          <a:prstGeom prst="rect">
            <a:avLst/>
          </a:prstGeom>
        </p:spPr>
      </p:pic>
      <p:sp>
        <p:nvSpPr>
          <p:cNvPr id="9" name="TextBox 8"/>
          <p:cNvSpPr txBox="1"/>
          <p:nvPr/>
        </p:nvSpPr>
        <p:spPr>
          <a:xfrm>
            <a:off x="10439400" y="3519617"/>
            <a:ext cx="4185794" cy="589905"/>
          </a:xfrm>
          <a:prstGeom prst="rect">
            <a:avLst/>
          </a:prstGeom>
        </p:spPr>
        <p:txBody>
          <a:bodyPr lIns="0" tIns="0" rIns="0" bIns="0" rtlCol="0" anchor="t">
            <a:spAutoFit/>
          </a:bodyPr>
          <a:lstStyle/>
          <a:p>
            <a:pPr>
              <a:lnSpc>
                <a:spcPts val="4620"/>
              </a:lnSpc>
              <a:spcBef>
                <a:spcPct val="0"/>
              </a:spcBef>
            </a:pPr>
            <a:r>
              <a:rPr lang="vi-VN" sz="3200" b="1" spc="26">
                <a:solidFill>
                  <a:schemeClr val="tx2">
                    <a:lumMod val="60000"/>
                    <a:lumOff val="40000"/>
                  </a:schemeClr>
                </a:solidFill>
                <a:latin typeface="TT Chocolates"/>
              </a:rPr>
              <a:t>Mô hình DFD cấp 2</a:t>
            </a:r>
            <a:endParaRPr lang="vi-VN" sz="3200" spc="26">
              <a:solidFill>
                <a:schemeClr val="tx2">
                  <a:lumMod val="60000"/>
                  <a:lumOff val="40000"/>
                </a:schemeClr>
              </a:solidFill>
              <a:latin typeface="TT Chocolates"/>
            </a:endParaRPr>
          </a:p>
        </p:txBody>
      </p:sp>
      <p:sp>
        <p:nvSpPr>
          <p:cNvPr id="10" name="Rectangle 9"/>
          <p:cNvSpPr/>
          <p:nvPr/>
        </p:nvSpPr>
        <p:spPr>
          <a:xfrm>
            <a:off x="6598358" y="1142298"/>
            <a:ext cx="9144000" cy="842538"/>
          </a:xfrm>
          <a:prstGeom prst="rect">
            <a:avLst/>
          </a:prstGeom>
        </p:spPr>
        <p:txBody>
          <a:bodyPr>
            <a:spAutoFit/>
          </a:bodyPr>
          <a:lstStyle/>
          <a:p>
            <a:pPr>
              <a:lnSpc>
                <a:spcPts val="4620"/>
              </a:lnSpc>
              <a:spcBef>
                <a:spcPct val="0"/>
              </a:spcBef>
            </a:pPr>
            <a:r>
              <a:rPr lang="vi-VN" sz="8000" b="1" spc="26">
                <a:solidFill>
                  <a:schemeClr val="bg1"/>
                </a:solidFill>
                <a:latin typeface="TT Chocolates"/>
              </a:rPr>
              <a:t>C</a:t>
            </a:r>
            <a:r>
              <a:rPr lang="vi-VN" sz="8000" b="1" spc="26" smtClean="0">
                <a:solidFill>
                  <a:schemeClr val="bg1"/>
                </a:solidFill>
                <a:latin typeface="TT Chocolates"/>
              </a:rPr>
              <a:t>.  DFD</a:t>
            </a:r>
            <a:endParaRPr lang="vi-VN" sz="8000" spc="26">
              <a:solidFill>
                <a:schemeClr val="bg1"/>
              </a:solidFill>
              <a:latin typeface="TT Chocolates"/>
            </a:endParaRPr>
          </a:p>
        </p:txBody>
      </p:sp>
    </p:spTree>
    <p:extLst>
      <p:ext uri="{BB962C8B-B14F-4D97-AF65-F5344CB8AC3E}">
        <p14:creationId xmlns:p14="http://schemas.microsoft.com/office/powerpoint/2010/main" val="1880489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534400" y="-1562100"/>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10" name="Rectangle 9"/>
          <p:cNvSpPr/>
          <p:nvPr/>
        </p:nvSpPr>
        <p:spPr>
          <a:xfrm>
            <a:off x="6598358" y="1142298"/>
            <a:ext cx="9144000" cy="842538"/>
          </a:xfrm>
          <a:prstGeom prst="rect">
            <a:avLst/>
          </a:prstGeom>
        </p:spPr>
        <p:txBody>
          <a:bodyPr>
            <a:spAutoFit/>
          </a:bodyPr>
          <a:lstStyle/>
          <a:p>
            <a:pPr>
              <a:lnSpc>
                <a:spcPts val="4620"/>
              </a:lnSpc>
              <a:spcBef>
                <a:spcPct val="0"/>
              </a:spcBef>
            </a:pPr>
            <a:r>
              <a:rPr lang="vi-VN" sz="8000" b="1" spc="26">
                <a:solidFill>
                  <a:schemeClr val="bg1"/>
                </a:solidFill>
                <a:latin typeface="TT Chocolates"/>
              </a:rPr>
              <a:t>C</a:t>
            </a:r>
            <a:r>
              <a:rPr lang="vi-VN" sz="8000" b="1" spc="26" smtClean="0">
                <a:solidFill>
                  <a:schemeClr val="bg1"/>
                </a:solidFill>
                <a:latin typeface="TT Chocolates"/>
              </a:rPr>
              <a:t>.  ERD</a:t>
            </a:r>
            <a:endParaRPr lang="vi-VN" sz="8000" spc="26">
              <a:solidFill>
                <a:schemeClr val="bg1"/>
              </a:solidFill>
              <a:latin typeface="TT Chocolates"/>
            </a:endParaRPr>
          </a:p>
        </p:txBody>
      </p:sp>
      <p:pic>
        <p:nvPicPr>
          <p:cNvPr id="7" name="Picture 6"/>
          <p:cNvPicPr/>
          <p:nvPr/>
        </p:nvPicPr>
        <p:blipFill>
          <a:blip r:embed="rId5"/>
          <a:stretch>
            <a:fillRect/>
          </a:stretch>
        </p:blipFill>
        <p:spPr>
          <a:xfrm>
            <a:off x="3048000" y="1984836"/>
            <a:ext cx="12694358" cy="7654464"/>
          </a:xfrm>
          <a:prstGeom prst="rect">
            <a:avLst/>
          </a:prstGeom>
          <a:noFill/>
          <a:ln>
            <a:noFill/>
          </a:ln>
        </p:spPr>
      </p:pic>
    </p:spTree>
    <p:extLst>
      <p:ext uri="{BB962C8B-B14F-4D97-AF65-F5344CB8AC3E}">
        <p14:creationId xmlns:p14="http://schemas.microsoft.com/office/powerpoint/2010/main" val="4167680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7" name="TextBox 20"/>
          <p:cNvSpPr txBox="1"/>
          <p:nvPr/>
        </p:nvSpPr>
        <p:spPr>
          <a:xfrm>
            <a:off x="1682244" y="-64410"/>
            <a:ext cx="10006614" cy="1313308"/>
          </a:xfrm>
          <a:prstGeom prst="rect">
            <a:avLst/>
          </a:prstGeom>
        </p:spPr>
        <p:txBody>
          <a:bodyPr wrap="square" lIns="0" tIns="0" rIns="0" bIns="0" rtlCol="0" anchor="t">
            <a:spAutoFit/>
          </a:bodyPr>
          <a:lstStyle/>
          <a:p>
            <a:pPr>
              <a:lnSpc>
                <a:spcPts val="11368"/>
              </a:lnSpc>
            </a:pPr>
            <a:r>
              <a:rPr lang="vi-VN" sz="6600" i="1" smtClean="0">
                <a:solidFill>
                  <a:schemeClr val="accent1"/>
                </a:solidFill>
              </a:rPr>
              <a:t>Giao diện và chức năng</a:t>
            </a:r>
            <a:endParaRPr lang="en-US" sz="6600" i="1">
              <a:solidFill>
                <a:schemeClr val="accent1"/>
              </a:solidFill>
            </a:endParaRPr>
          </a:p>
        </p:txBody>
      </p:sp>
      <p:sp>
        <p:nvSpPr>
          <p:cNvPr id="13" name="Freeform 13"/>
          <p:cNvSpPr/>
          <p:nvPr/>
        </p:nvSpPr>
        <p:spPr>
          <a:xfrm>
            <a:off x="494909" y="255415"/>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4">
              <a:extLst>
                <a:ext uri="{96DAC541-7B7A-43D3-8B79-37D633B846F1}">
                  <asvg:svgBlip xmlns="" xmlns:asvg="http://schemas.microsoft.com/office/drawing/2016/SVG/main" r:embed="rId9"/>
                </a:ext>
              </a:extLst>
            </a:blip>
            <a:stretch>
              <a:fillRect/>
            </a:stretch>
          </a:blipFill>
        </p:spPr>
      </p:sp>
      <p:pic>
        <p:nvPicPr>
          <p:cNvPr id="16" name="Picture 15"/>
          <p:cNvPicPr>
            <a:picLocks noChangeAspect="1"/>
          </p:cNvPicPr>
          <p:nvPr/>
        </p:nvPicPr>
        <p:blipFill>
          <a:blip r:embed="rId10"/>
          <a:stretch>
            <a:fillRect/>
          </a:stretch>
        </p:blipFill>
        <p:spPr>
          <a:xfrm>
            <a:off x="2294803" y="1442750"/>
            <a:ext cx="8077200" cy="6477000"/>
          </a:xfrm>
          <a:prstGeom prst="rect">
            <a:avLst/>
          </a:prstGeom>
        </p:spPr>
      </p:pic>
      <p:sp>
        <p:nvSpPr>
          <p:cNvPr id="14" name="Rectangle 13"/>
          <p:cNvSpPr/>
          <p:nvPr/>
        </p:nvSpPr>
        <p:spPr>
          <a:xfrm>
            <a:off x="4267200" y="8267700"/>
            <a:ext cx="10677625" cy="1272143"/>
          </a:xfrm>
          <a:prstGeom prst="rect">
            <a:avLst/>
          </a:prstGeom>
        </p:spPr>
        <p:txBody>
          <a:bodyPr wrap="square">
            <a:spAutoFit/>
          </a:bodyPr>
          <a:lstStyle/>
          <a:p>
            <a:pPr>
              <a:lnSpc>
                <a:spcPts val="4620"/>
              </a:lnSpc>
              <a:spcBef>
                <a:spcPct val="0"/>
              </a:spcBef>
            </a:pPr>
            <a:r>
              <a:rPr lang="vi-VN" sz="3200" b="1" spc="26" smtClean="0">
                <a:latin typeface="Calibri" panose="020F0502020204030204" pitchFamily="34" charset="0"/>
                <a:ea typeface="Calibri" panose="020F0502020204030204" pitchFamily="34" charset="0"/>
                <a:cs typeface="Calibri" panose="020F0502020204030204" pitchFamily="34" charset="0"/>
              </a:rPr>
              <a:t>---</a:t>
            </a:r>
            <a:r>
              <a:rPr lang="vi-VN" sz="3200" b="1" spc="26" smtClean="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&gt;</a:t>
            </a:r>
            <a:r>
              <a:rPr lang="vi-VN" sz="3200" b="1" spc="26" smtClean="0">
                <a:latin typeface="Calibri" panose="020F0502020204030204" pitchFamily="34" charset="0"/>
                <a:ea typeface="Calibri" panose="020F0502020204030204" pitchFamily="34" charset="0"/>
                <a:cs typeface="Calibri" panose="020F0502020204030204" pitchFamily="34" charset="0"/>
              </a:rPr>
              <a:t> Mục </a:t>
            </a:r>
            <a:r>
              <a:rPr lang="vi-VN" sz="3200" b="1" spc="26">
                <a:latin typeface="Calibri" panose="020F0502020204030204" pitchFamily="34" charset="0"/>
                <a:ea typeface="Calibri" panose="020F0502020204030204" pitchFamily="34" charset="0"/>
                <a:cs typeface="Calibri" panose="020F0502020204030204" pitchFamily="34" charset="0"/>
              </a:rPr>
              <a:t>đích để nhân viên hoặc quản lý đăng nhập vào hệ thống. Với tài khoản và mật khẩu đã được cấp trước đó</a:t>
            </a:r>
          </a:p>
        </p:txBody>
      </p:sp>
    </p:spTree>
    <p:extLst>
      <p:ext uri="{BB962C8B-B14F-4D97-AF65-F5344CB8AC3E}">
        <p14:creationId xmlns:p14="http://schemas.microsoft.com/office/powerpoint/2010/main" val="3325690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15" name="Picture 14"/>
          <p:cNvPicPr/>
          <p:nvPr/>
        </p:nvPicPr>
        <p:blipFill>
          <a:blip r:embed="rId4"/>
          <a:stretch>
            <a:fillRect/>
          </a:stretch>
        </p:blipFill>
        <p:spPr>
          <a:xfrm>
            <a:off x="6400800" y="2392603"/>
            <a:ext cx="9408633" cy="6396859"/>
          </a:xfrm>
          <a:prstGeom prst="rect">
            <a:avLst/>
          </a:prstGeom>
        </p:spPr>
      </p:pic>
      <p:sp>
        <p:nvSpPr>
          <p:cNvPr id="16" name="TextBox 20"/>
          <p:cNvSpPr txBox="1"/>
          <p:nvPr/>
        </p:nvSpPr>
        <p:spPr>
          <a:xfrm>
            <a:off x="762000" y="1723306"/>
            <a:ext cx="5798715" cy="1188467"/>
          </a:xfrm>
          <a:prstGeom prst="rect">
            <a:avLst/>
          </a:prstGeom>
        </p:spPr>
        <p:txBody>
          <a:bodyPr wrap="square" lIns="0" tIns="0" rIns="0" bIns="0" rtlCol="0" anchor="t">
            <a:spAutoFit/>
          </a:bodyPr>
          <a:lstStyle/>
          <a:p>
            <a:pPr marL="457200" indent="-457200">
              <a:lnSpc>
                <a:spcPts val="11368"/>
              </a:lnSpc>
              <a:buFont typeface="Arial" panose="020B0604020202020204" pitchFamily="34" charset="0"/>
              <a:buChar char="•"/>
            </a:pPr>
            <a:r>
              <a:rPr lang="vi-VN" sz="2800" i="1" smtClean="0">
                <a:solidFill>
                  <a:schemeClr val="accent1"/>
                </a:solidFill>
              </a:rPr>
              <a:t>Những chức năng chính: </a:t>
            </a:r>
            <a:endParaRPr lang="en-US" sz="2800" i="1">
              <a:solidFill>
                <a:schemeClr val="accent1"/>
              </a:solidFill>
            </a:endParaRPr>
          </a:p>
        </p:txBody>
      </p:sp>
      <p:sp>
        <p:nvSpPr>
          <p:cNvPr id="19" name="Freeform 11"/>
          <p:cNvSpPr/>
          <p:nvPr/>
        </p:nvSpPr>
        <p:spPr>
          <a:xfrm>
            <a:off x="2057400" y="1149973"/>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Rectangle 6"/>
          <p:cNvSpPr/>
          <p:nvPr/>
        </p:nvSpPr>
        <p:spPr>
          <a:xfrm>
            <a:off x="5779760" y="924333"/>
            <a:ext cx="5033237" cy="758862"/>
          </a:xfrm>
          <a:prstGeom prst="rect">
            <a:avLst/>
          </a:prstGeom>
        </p:spPr>
        <p:txBody>
          <a:bodyPr wrap="none">
            <a:spAutoFit/>
          </a:bodyPr>
          <a:lstStyle/>
          <a:p>
            <a:pPr>
              <a:lnSpc>
                <a:spcPts val="4620"/>
              </a:lnSpc>
              <a:spcBef>
                <a:spcPct val="0"/>
              </a:spcBef>
            </a:pPr>
            <a:r>
              <a:rPr lang="vi-VN" sz="6000" b="1" spc="26">
                <a:solidFill>
                  <a:schemeClr val="accent1"/>
                </a:solidFill>
                <a:latin typeface="Calibri" panose="020F0502020204030204" pitchFamily="34" charset="0"/>
                <a:ea typeface="Calibri" panose="020F0502020204030204" pitchFamily="34" charset="0"/>
                <a:cs typeface="Calibri" panose="020F0502020204030204" pitchFamily="34" charset="0"/>
              </a:rPr>
              <a:t>form Trang </a:t>
            </a: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chủ</a:t>
            </a:r>
            <a:endParaRPr lang="vi-VN" spc="26">
              <a:solidFill>
                <a:schemeClr val="bg1"/>
              </a:solidFill>
              <a:latin typeface="TT Chocolates"/>
            </a:endParaRPr>
          </a:p>
        </p:txBody>
      </p:sp>
      <p:sp>
        <p:nvSpPr>
          <p:cNvPr id="8" name="Rectangle 7"/>
          <p:cNvSpPr/>
          <p:nvPr/>
        </p:nvSpPr>
        <p:spPr>
          <a:xfrm>
            <a:off x="334924" y="3008778"/>
            <a:ext cx="5444836" cy="4221669"/>
          </a:xfrm>
          <a:prstGeom prst="rect">
            <a:avLst/>
          </a:prstGeom>
        </p:spPr>
        <p:txBody>
          <a:bodyPr wrap="square">
            <a:spAutoFit/>
          </a:bodyPr>
          <a:lstStyle/>
          <a:p>
            <a:pPr marL="285750" indent="-285750">
              <a:lnSpc>
                <a:spcPts val="4620"/>
              </a:lnSpc>
              <a:spcBef>
                <a:spcPct val="0"/>
              </a:spcBef>
              <a:buFont typeface="Wingdings" panose="05000000000000000000" pitchFamily="2" charset="2"/>
              <a:buChar char="Ø"/>
            </a:pPr>
            <a:r>
              <a:rPr lang="vi-VN" spc="26">
                <a:solidFill>
                  <a:schemeClr val="accent1"/>
                </a:solidFill>
                <a:latin typeface="Calibri" panose="020F0502020204030204" pitchFamily="34" charset="0"/>
                <a:ea typeface="Calibri" panose="020F0502020204030204" pitchFamily="34" charset="0"/>
                <a:cs typeface="Calibri" panose="020F0502020204030204" pitchFamily="34" charset="0"/>
              </a:rPr>
              <a:t>Tại giao diện này, Admin có thể thao tác quản lý các danh sách như Bàn, Sản Phẩm, Phiếu Thu và Quản lý Nhân Viên</a:t>
            </a:r>
          </a:p>
          <a:p>
            <a:pPr marL="285750" indent="-285750">
              <a:lnSpc>
                <a:spcPts val="4620"/>
              </a:lnSpc>
              <a:spcBef>
                <a:spcPct val="0"/>
              </a:spcBef>
              <a:buFont typeface="Wingdings" panose="05000000000000000000" pitchFamily="2" charset="2"/>
              <a:buChar char="Ø"/>
            </a:pPr>
            <a:r>
              <a:rPr lang="vi-VN" spc="26">
                <a:solidFill>
                  <a:schemeClr val="accent1"/>
                </a:solidFill>
                <a:latin typeface="Calibri" panose="020F0502020204030204" pitchFamily="34" charset="0"/>
                <a:ea typeface="Calibri" panose="020F0502020204030204" pitchFamily="34" charset="0"/>
                <a:cs typeface="Calibri" panose="020F0502020204030204" pitchFamily="34" charset="0"/>
              </a:rPr>
              <a:t>Ngoài ra , với icon góc trên cùng bên phải của giao diện có hiện tên chủ tài khoản, khi click vào cho phép người dùng đăng xuất khỏi giao diện hay thay đổi mật khẩu tài khoản.</a:t>
            </a:r>
            <a:r>
              <a:rPr lang="vi-VN" spc="26">
                <a:solidFill>
                  <a:schemeClr val="bg1"/>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96983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957027">
            <a:off x="16799050" y="9589862"/>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rot="6925917">
            <a:off x="-979818" y="252573"/>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rot="340279">
            <a:off x="6947030" y="9975092"/>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nSpc>
                <a:spcPts val="7522"/>
              </a:lnSpc>
              <a:spcBef>
                <a:spcPct val="0"/>
              </a:spcBef>
            </a:pPr>
            <a:r>
              <a:rPr lang="en-US" sz="6268">
                <a:solidFill>
                  <a:srgbClr val="FFFFFF"/>
                </a:solidFill>
                <a:latin typeface="Now Bold"/>
              </a:rPr>
              <a:t>VALUES</a:t>
            </a:r>
          </a:p>
        </p:txBody>
      </p:sp>
      <p:sp>
        <p:nvSpPr>
          <p:cNvPr id="19" name="TextBox 19"/>
          <p:cNvSpPr txBox="1"/>
          <p:nvPr/>
        </p:nvSpPr>
        <p:spPr>
          <a:xfrm>
            <a:off x="2596623" y="2693483"/>
            <a:ext cx="8678831" cy="1304565"/>
          </a:xfrm>
          <a:prstGeom prst="rect">
            <a:avLst/>
          </a:prstGeom>
        </p:spPr>
        <p:txBody>
          <a:bodyPr lIns="0" tIns="0" rIns="0" bIns="0" rtlCol="0" anchor="t">
            <a:spAutoFit/>
          </a:bodyPr>
          <a:lstStyle/>
          <a:p>
            <a:pPr marL="0" lvl="0" indent="0" algn="l">
              <a:lnSpc>
                <a:spcPts val="3471"/>
              </a:lnSpc>
              <a:spcBef>
                <a:spcPct val="0"/>
              </a:spcBef>
            </a:pPr>
            <a:r>
              <a:rPr lang="en-US" sz="2515" u="none" strike="noStrike">
                <a:solidFill>
                  <a:srgbClr val="FFFFFF"/>
                </a:solidFill>
                <a:latin typeface="DM Sans"/>
              </a:rPr>
              <a:t>Lorem ipsum dolor sit amet, consectetur adipiscing elit. Duis vulputate nulla at ante rhoncus, vel efficitur felis condimentum. Proin odio odio.</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 xmlns:asvg="http://schemas.microsoft.com/office/drawing/2016/SVG/main" r:embed="rId11"/>
                </a:ext>
              </a:extLst>
            </a:blip>
            <a:stretch>
              <a:fillRect/>
            </a:stretch>
          </a:blipFill>
        </p:spPr>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 xmlns:asvg="http://schemas.microsoft.com/office/drawing/2016/SVG/main" r:embed="rId11"/>
                </a:ext>
              </a:extLst>
            </a:blip>
            <a:stretch>
              <a:fillRect/>
            </a:stretch>
          </a:blipFill>
        </p:spPr>
      </p:sp>
      <p:sp>
        <p:nvSpPr>
          <p:cNvPr id="22" name="TextBox 22"/>
          <p:cNvSpPr txBox="1"/>
          <p:nvPr/>
        </p:nvSpPr>
        <p:spPr>
          <a:xfrm>
            <a:off x="3491320" y="4489911"/>
            <a:ext cx="6345242" cy="984906"/>
          </a:xfrm>
          <a:prstGeom prst="rect">
            <a:avLst/>
          </a:prstGeom>
        </p:spPr>
        <p:txBody>
          <a:bodyPr lIns="0" tIns="0" rIns="0" bIns="0" rtlCol="0" anchor="t">
            <a:spAutoFit/>
          </a:bodyPr>
          <a:lstStyle/>
          <a:p>
            <a:pPr marL="0" lvl="0" indent="0" algn="l">
              <a:lnSpc>
                <a:spcPts val="2643"/>
              </a:lnSpc>
              <a:spcBef>
                <a:spcPct val="0"/>
              </a:spcBef>
            </a:pPr>
            <a:r>
              <a:rPr lang="en-US" sz="1915" u="none" strike="noStrike">
                <a:solidFill>
                  <a:srgbClr val="FFFFFF"/>
                </a:solidFill>
                <a:latin typeface="DM Sans"/>
              </a:rPr>
              <a:t>Lorem ipsum dolor sit amet, consectetur adipiscing elit. Duis vulputate nulla at ante rhoncus, vel efficitur felis condimentum. Proin odio odio.</a:t>
            </a:r>
          </a:p>
        </p:txBody>
      </p:sp>
      <p:sp>
        <p:nvSpPr>
          <p:cNvPr id="23" name="TextBox 23"/>
          <p:cNvSpPr txBox="1"/>
          <p:nvPr/>
        </p:nvSpPr>
        <p:spPr>
          <a:xfrm>
            <a:off x="3491320" y="5625126"/>
            <a:ext cx="6345242" cy="984906"/>
          </a:xfrm>
          <a:prstGeom prst="rect">
            <a:avLst/>
          </a:prstGeom>
        </p:spPr>
        <p:txBody>
          <a:bodyPr lIns="0" tIns="0" rIns="0" bIns="0" rtlCol="0" anchor="t">
            <a:spAutoFit/>
          </a:bodyPr>
          <a:lstStyle/>
          <a:p>
            <a:pPr marL="0" lvl="0" indent="0" algn="l">
              <a:lnSpc>
                <a:spcPts val="2643"/>
              </a:lnSpc>
              <a:spcBef>
                <a:spcPct val="0"/>
              </a:spcBef>
            </a:pPr>
            <a:r>
              <a:rPr lang="en-US" sz="1915" u="none" strike="noStrike">
                <a:solidFill>
                  <a:srgbClr val="FFFFFF"/>
                </a:solidFill>
                <a:latin typeface="DM Sans"/>
              </a:rPr>
              <a:t>Lorem ipsum dolor sit amet, consectetur adipiscing elit. Duis vulputate nulla at ante rhoncus, vel efficitur felis condimentum. Proin odio odio.</a:t>
            </a:r>
          </a:p>
        </p:txBody>
      </p:sp>
      <p:pic>
        <p:nvPicPr>
          <p:cNvPr id="24" name="Picture 23"/>
          <p:cNvPicPr/>
          <p:nvPr/>
        </p:nvPicPr>
        <p:blipFill>
          <a:blip r:embed="rId12"/>
          <a:stretch>
            <a:fillRect/>
          </a:stretch>
        </p:blipFill>
        <p:spPr>
          <a:xfrm>
            <a:off x="5955805" y="2308178"/>
            <a:ext cx="9084775" cy="6333277"/>
          </a:xfrm>
          <a:prstGeom prst="rect">
            <a:avLst/>
          </a:prstGeom>
        </p:spPr>
      </p:pic>
      <p:sp>
        <p:nvSpPr>
          <p:cNvPr id="15" name="Rectangle 14"/>
          <p:cNvSpPr/>
          <p:nvPr/>
        </p:nvSpPr>
        <p:spPr>
          <a:xfrm>
            <a:off x="5779760" y="924333"/>
            <a:ext cx="5364161" cy="758862"/>
          </a:xfrm>
          <a:prstGeom prst="rect">
            <a:avLst/>
          </a:prstGeom>
        </p:spPr>
        <p:txBody>
          <a:bodyPr wrap="none">
            <a:spAutoFit/>
          </a:bodyPr>
          <a:lstStyle/>
          <a:p>
            <a:pPr>
              <a:lnSpc>
                <a:spcPts val="4620"/>
              </a:lnSpc>
              <a:spcBef>
                <a:spcPct val="0"/>
              </a:spcBef>
            </a:pPr>
            <a:r>
              <a:rPr lang="vi-VN" sz="6000" b="1" spc="26">
                <a:solidFill>
                  <a:schemeClr val="accent1"/>
                </a:solidFill>
                <a:latin typeface="Calibri" panose="020F0502020204030204" pitchFamily="34" charset="0"/>
                <a:ea typeface="Calibri" panose="020F0502020204030204" pitchFamily="34" charset="0"/>
                <a:cs typeface="Calibri" panose="020F0502020204030204" pitchFamily="34" charset="0"/>
              </a:rPr>
              <a:t>Thêm nhân </a:t>
            </a: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viên</a:t>
            </a:r>
            <a:endParaRPr lang="vi-VN" spc="26">
              <a:solidFill>
                <a:schemeClr val="bg1"/>
              </a:solidFill>
              <a:latin typeface="TT Chocolates"/>
            </a:endParaRPr>
          </a:p>
        </p:txBody>
      </p:sp>
      <p:sp>
        <p:nvSpPr>
          <p:cNvPr id="9" name="Rectangle 8"/>
          <p:cNvSpPr/>
          <p:nvPr/>
        </p:nvSpPr>
        <p:spPr>
          <a:xfrm>
            <a:off x="1462629" y="3408578"/>
            <a:ext cx="3661229" cy="3618748"/>
          </a:xfrm>
          <a:prstGeom prst="rect">
            <a:avLst/>
          </a:prstGeom>
        </p:spPr>
        <p:txBody>
          <a:bodyPr wrap="square">
            <a:spAutoFit/>
          </a:bodyPr>
          <a:lstStyle/>
          <a:p>
            <a:pPr marL="571500" indent="-571500">
              <a:lnSpc>
                <a:spcPts val="4620"/>
              </a:lnSpc>
              <a:spcBef>
                <a:spcPct val="0"/>
              </a:spcBef>
              <a:buFont typeface="Wingdings" panose="05000000000000000000" pitchFamily="2" charset="2"/>
              <a:buChar char="Ø"/>
            </a:pPr>
            <a:r>
              <a:rPr lang="vi-VN" sz="3600" b="1" spc="26">
                <a:solidFill>
                  <a:schemeClr val="accent1"/>
                </a:solidFill>
                <a:latin typeface="Calibri" panose="020F0502020204030204" pitchFamily="34" charset="0"/>
                <a:ea typeface="Calibri" panose="020F0502020204030204" pitchFamily="34" charset="0"/>
                <a:cs typeface="Calibri" panose="020F0502020204030204" pitchFamily="34" charset="0"/>
              </a:rPr>
              <a:t>Chỉ có ở quyền Admin, cho phép Admin thao tác với thông tin của Nhân Viên</a:t>
            </a:r>
            <a:endParaRPr lang="vi-VN" sz="3600" spc="26">
              <a:solidFill>
                <a:schemeClr val="bg1"/>
              </a:solidFill>
              <a:latin typeface="TT Chocolates"/>
            </a:endParaRPr>
          </a:p>
        </p:txBody>
      </p:sp>
      <p:sp>
        <p:nvSpPr>
          <p:cNvPr id="26" name="TextBox 14"/>
          <p:cNvSpPr txBox="1"/>
          <p:nvPr/>
        </p:nvSpPr>
        <p:spPr>
          <a:xfrm>
            <a:off x="5627755" y="5236032"/>
            <a:ext cx="928178" cy="981727"/>
          </a:xfrm>
          <a:prstGeom prst="rect">
            <a:avLst/>
          </a:prstGeom>
        </p:spPr>
        <p:txBody>
          <a:bodyPr lIns="50800" tIns="50800" rIns="50800" bIns="50800" rtlCol="0" anchor="ctr"/>
          <a:lstStyle/>
          <a:p>
            <a:pPr algn="ctr">
              <a:lnSpc>
                <a:spcPts val="2605"/>
              </a:lnSpc>
            </a:pPr>
            <a:endParaRPr/>
          </a:p>
        </p:txBody>
      </p:sp>
    </p:spTree>
    <p:extLst>
      <p:ext uri="{BB962C8B-B14F-4D97-AF65-F5344CB8AC3E}">
        <p14:creationId xmlns:p14="http://schemas.microsoft.com/office/powerpoint/2010/main" val="15339261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6" name="TextBox 16"/>
          <p:cNvSpPr txBox="1"/>
          <p:nvPr/>
        </p:nvSpPr>
        <p:spPr>
          <a:xfrm>
            <a:off x="5045356" y="1718581"/>
            <a:ext cx="8197288" cy="818374"/>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rPr>
              <a:t>NEXT PROJECT</a:t>
            </a:r>
          </a:p>
        </p:txBody>
      </p:sp>
      <p:sp>
        <p:nvSpPr>
          <p:cNvPr id="17" name="TextBox 17"/>
          <p:cNvSpPr txBox="1"/>
          <p:nvPr/>
        </p:nvSpPr>
        <p:spPr>
          <a:xfrm>
            <a:off x="3843721" y="2641730"/>
            <a:ext cx="10596820" cy="790806"/>
          </a:xfrm>
          <a:prstGeom prst="rect">
            <a:avLst/>
          </a:prstGeom>
        </p:spPr>
        <p:txBody>
          <a:bodyPr lIns="0" tIns="0" rIns="0" bIns="0" rtlCol="0" anchor="t">
            <a:spAutoFit/>
          </a:bodyPr>
          <a:lstStyle/>
          <a:p>
            <a:pPr marL="0" lvl="0" indent="0" algn="ctr">
              <a:lnSpc>
                <a:spcPts val="3235"/>
              </a:lnSpc>
              <a:spcBef>
                <a:spcPct val="0"/>
              </a:spcBef>
            </a:pPr>
            <a:r>
              <a:rPr lang="en-US" sz="2344">
                <a:solidFill>
                  <a:srgbClr val="FFFFFF"/>
                </a:solidFill>
                <a:latin typeface="DM Sans"/>
              </a:rPr>
              <a:t>Lorem ipsum dolor sit amet, consectetur adipiscing elit. Duis vulputate nulla at ante rhoncus, vel efficitur felis condimentum. Proin odio odio.</a:t>
            </a:r>
          </a:p>
        </p:txBody>
      </p:sp>
      <p:grpSp>
        <p:nvGrpSpPr>
          <p:cNvPr id="27" name="Group 11"/>
          <p:cNvGrpSpPr/>
          <p:nvPr/>
        </p:nvGrpSpPr>
        <p:grpSpPr>
          <a:xfrm rot="11304326">
            <a:off x="-2983762" y="1008890"/>
            <a:ext cx="4161751" cy="1184729"/>
            <a:chOff x="0" y="0"/>
            <a:chExt cx="2565722" cy="730386"/>
          </a:xfrm>
        </p:grpSpPr>
        <p:sp>
          <p:nvSpPr>
            <p:cNvPr id="28"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29"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30" name="Group 8"/>
          <p:cNvGrpSpPr/>
          <p:nvPr/>
        </p:nvGrpSpPr>
        <p:grpSpPr>
          <a:xfrm rot="11440977">
            <a:off x="-3144090" y="2094054"/>
            <a:ext cx="4161751" cy="1184729"/>
            <a:chOff x="0" y="0"/>
            <a:chExt cx="2565722" cy="730386"/>
          </a:xfrm>
        </p:grpSpPr>
        <p:sp>
          <p:nvSpPr>
            <p:cNvPr id="31"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32"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33" name="Group 5"/>
          <p:cNvGrpSpPr/>
          <p:nvPr/>
        </p:nvGrpSpPr>
        <p:grpSpPr>
          <a:xfrm rot="5400000">
            <a:off x="13975721" y="10370364"/>
            <a:ext cx="4161751" cy="1184729"/>
            <a:chOff x="0" y="0"/>
            <a:chExt cx="2565722" cy="730386"/>
          </a:xfrm>
        </p:grpSpPr>
        <p:sp>
          <p:nvSpPr>
            <p:cNvPr id="34"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35"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36" name="Group 2"/>
          <p:cNvGrpSpPr/>
          <p:nvPr/>
        </p:nvGrpSpPr>
        <p:grpSpPr>
          <a:xfrm rot="5400000">
            <a:off x="12790992" y="10382217"/>
            <a:ext cx="4161751" cy="1184729"/>
            <a:chOff x="0" y="0"/>
            <a:chExt cx="2565722" cy="730386"/>
          </a:xfrm>
        </p:grpSpPr>
        <p:sp>
          <p:nvSpPr>
            <p:cNvPr id="37"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38"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pic>
        <p:nvPicPr>
          <p:cNvPr id="39" name="Picture 38"/>
          <p:cNvPicPr/>
          <p:nvPr/>
        </p:nvPicPr>
        <p:blipFill>
          <a:blip r:embed="rId4"/>
          <a:stretch>
            <a:fillRect/>
          </a:stretch>
        </p:blipFill>
        <p:spPr>
          <a:xfrm>
            <a:off x="2501541" y="1943100"/>
            <a:ext cx="8773694" cy="6860259"/>
          </a:xfrm>
          <a:prstGeom prst="rect">
            <a:avLst/>
          </a:prstGeom>
        </p:spPr>
      </p:pic>
      <p:sp>
        <p:nvSpPr>
          <p:cNvPr id="19" name="Rectangle 18"/>
          <p:cNvSpPr/>
          <p:nvPr/>
        </p:nvSpPr>
        <p:spPr>
          <a:xfrm>
            <a:off x="5779760" y="924333"/>
            <a:ext cx="3826368" cy="758862"/>
          </a:xfrm>
          <a:prstGeom prst="rect">
            <a:avLst/>
          </a:prstGeom>
        </p:spPr>
        <p:txBody>
          <a:bodyPr wrap="none">
            <a:spAutoFit/>
          </a:bodyPr>
          <a:lstStyle/>
          <a:p>
            <a:pPr>
              <a:lnSpc>
                <a:spcPts val="4620"/>
              </a:lnSpc>
              <a:spcBef>
                <a:spcPct val="0"/>
              </a:spcBef>
            </a:pPr>
            <a:r>
              <a:rPr lang="vi-VN" sz="6000" b="1" spc="26">
                <a:solidFill>
                  <a:schemeClr val="accent1"/>
                </a:solidFill>
                <a:latin typeface="Calibri" panose="020F0502020204030204" pitchFamily="34" charset="0"/>
                <a:ea typeface="Calibri" panose="020F0502020204030204" pitchFamily="34" charset="0"/>
                <a:cs typeface="Calibri" panose="020F0502020204030204" pitchFamily="34" charset="0"/>
              </a:rPr>
              <a:t>Phiếu </a:t>
            </a: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nhập</a:t>
            </a:r>
            <a:endParaRPr lang="vi-VN" spc="26">
              <a:solidFill>
                <a:schemeClr val="bg1"/>
              </a:solidFill>
              <a:latin typeface="TT Chocolates"/>
            </a:endParaRPr>
          </a:p>
        </p:txBody>
      </p:sp>
      <p:sp>
        <p:nvSpPr>
          <p:cNvPr id="3" name="Rectangle 2"/>
          <p:cNvSpPr/>
          <p:nvPr/>
        </p:nvSpPr>
        <p:spPr>
          <a:xfrm>
            <a:off x="11902343" y="5045477"/>
            <a:ext cx="4761859" cy="3013902"/>
          </a:xfrm>
          <a:prstGeom prst="rect">
            <a:avLst/>
          </a:prstGeom>
        </p:spPr>
        <p:txBody>
          <a:bodyPr wrap="square">
            <a:spAutoFit/>
          </a:bodyPr>
          <a:lstStyle/>
          <a:p>
            <a:pPr marL="285750" indent="-285750">
              <a:lnSpc>
                <a:spcPts val="4620"/>
              </a:lnSpc>
              <a:spcBef>
                <a:spcPct val="0"/>
              </a:spcBef>
              <a:buFont typeface="Wingdings" panose="05000000000000000000" pitchFamily="2" charset="2"/>
              <a:buChar char="Ø"/>
            </a:pPr>
            <a:r>
              <a:rPr lang="vi-VN" sz="3200" b="1" spc="26">
                <a:solidFill>
                  <a:schemeClr val="accent1"/>
                </a:solidFill>
                <a:latin typeface="Calibri" panose="020F0502020204030204" pitchFamily="34" charset="0"/>
                <a:ea typeface="Calibri" panose="020F0502020204030204" pitchFamily="34" charset="0"/>
                <a:cs typeface="Calibri" panose="020F0502020204030204" pitchFamily="34" charset="0"/>
              </a:rPr>
              <a:t>Cho phép thao tác với Phiếu Nhập, có thể xem chi tiết bên trong Phiếu Nhập thông qua nút xem chi tiết</a:t>
            </a:r>
            <a:endParaRPr lang="vi-VN" sz="3200" spc="26">
              <a:solidFill>
                <a:schemeClr val="bg1"/>
              </a:solidFill>
              <a:latin typeface="TT Chocolates"/>
            </a:endParaRPr>
          </a:p>
        </p:txBody>
      </p:sp>
    </p:spTree>
    <p:extLst>
      <p:ext uri="{BB962C8B-B14F-4D97-AF65-F5344CB8AC3E}">
        <p14:creationId xmlns:p14="http://schemas.microsoft.com/office/powerpoint/2010/main" val="2496380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p:nvPr/>
        </p:nvGrpSpPr>
        <p:grpSpPr>
          <a:xfrm>
            <a:off x="13137241" y="1279720"/>
            <a:ext cx="4902402" cy="6302726"/>
            <a:chOff x="1044614" y="305563"/>
            <a:chExt cx="3855249" cy="6350000"/>
          </a:xfrm>
        </p:grpSpPr>
        <p:sp>
          <p:nvSpPr>
            <p:cNvPr id="19" name="Freeform 19"/>
            <p:cNvSpPr/>
            <p:nvPr/>
          </p:nvSpPr>
          <p:spPr>
            <a:xfrm>
              <a:off x="1044614" y="305563"/>
              <a:ext cx="3855249"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p:nvPr/>
        </p:nvGrpSpPr>
        <p:grpSpPr>
          <a:xfrm>
            <a:off x="13039445" y="1199979"/>
            <a:ext cx="4950112" cy="5999438"/>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About Us</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Our Team</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133964"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Quarter</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8" name="TextBox 38"/>
          <p:cNvSpPr txBox="1"/>
          <p:nvPr/>
        </p:nvSpPr>
        <p:spPr>
          <a:xfrm>
            <a:off x="5991861"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Next Project</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pic>
        <p:nvPicPr>
          <p:cNvPr id="44" name="Picture 43"/>
          <p:cNvPicPr/>
          <p:nvPr/>
        </p:nvPicPr>
        <p:blipFill>
          <a:blip r:embed="rId5"/>
          <a:stretch>
            <a:fillRect/>
          </a:stretch>
        </p:blipFill>
        <p:spPr>
          <a:xfrm>
            <a:off x="3459076" y="3097857"/>
            <a:ext cx="8708207" cy="6803068"/>
          </a:xfrm>
          <a:prstGeom prst="rect">
            <a:avLst/>
          </a:prstGeom>
        </p:spPr>
      </p:pic>
      <p:sp>
        <p:nvSpPr>
          <p:cNvPr id="22" name="Rectangle 21"/>
          <p:cNvSpPr/>
          <p:nvPr/>
        </p:nvSpPr>
        <p:spPr>
          <a:xfrm>
            <a:off x="5779760" y="924333"/>
            <a:ext cx="6815392" cy="682238"/>
          </a:xfrm>
          <a:prstGeom prst="rect">
            <a:avLst/>
          </a:prstGeom>
        </p:spPr>
        <p:txBody>
          <a:bodyPr wrap="none">
            <a:spAutoFit/>
          </a:bodyPr>
          <a:lstStyle/>
          <a:p>
            <a:pPr>
              <a:lnSpc>
                <a:spcPts val="4620"/>
              </a:lnSpc>
              <a:spcBef>
                <a:spcPct val="0"/>
              </a:spcBef>
            </a:pP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Danh sách sản phẩm</a:t>
            </a:r>
            <a:endParaRPr lang="vi-VN" spc="26">
              <a:solidFill>
                <a:schemeClr val="bg1"/>
              </a:solidFill>
              <a:latin typeface="TT Chocolates"/>
            </a:endParaRPr>
          </a:p>
        </p:txBody>
      </p:sp>
      <p:sp>
        <p:nvSpPr>
          <p:cNvPr id="2" name="Rectangle 1"/>
          <p:cNvSpPr/>
          <p:nvPr/>
        </p:nvSpPr>
        <p:spPr>
          <a:xfrm>
            <a:off x="1791117" y="1838585"/>
            <a:ext cx="11381193" cy="654282"/>
          </a:xfrm>
          <a:prstGeom prst="rect">
            <a:avLst/>
          </a:prstGeom>
        </p:spPr>
        <p:txBody>
          <a:bodyPr wrap="none">
            <a:spAutoFit/>
          </a:bodyPr>
          <a:lstStyle/>
          <a:p>
            <a:pPr marL="285750" indent="-285750">
              <a:lnSpc>
                <a:spcPts val="4620"/>
              </a:lnSpc>
              <a:spcBef>
                <a:spcPct val="0"/>
              </a:spcBef>
              <a:buFont typeface="Arial" panose="020B0604020202020204" pitchFamily="34" charset="0"/>
              <a:buChar char="•"/>
            </a:pPr>
            <a:r>
              <a:rPr lang="vi-VN" sz="3200" b="1" spc="26">
                <a:solidFill>
                  <a:schemeClr val="accent1"/>
                </a:solidFill>
                <a:latin typeface="Calibri" panose="020F0502020204030204" pitchFamily="34" charset="0"/>
                <a:ea typeface="Calibri" panose="020F0502020204030204" pitchFamily="34" charset="0"/>
                <a:cs typeface="Calibri" panose="020F0502020204030204" pitchFamily="34" charset="0"/>
              </a:rPr>
              <a:t>Cho phép người dùng thao tác dữ liệu với Danh sách sản phẩm</a:t>
            </a:r>
            <a:endParaRPr lang="vi-VN" sz="3200" spc="26">
              <a:solidFill>
                <a:schemeClr val="bg1"/>
              </a:solidFill>
              <a:latin typeface="TT Chocolates"/>
            </a:endParaRPr>
          </a:p>
        </p:txBody>
      </p:sp>
    </p:spTree>
    <p:extLst>
      <p:ext uri="{BB962C8B-B14F-4D97-AF65-F5344CB8AC3E}">
        <p14:creationId xmlns:p14="http://schemas.microsoft.com/office/powerpoint/2010/main" val="3737671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5692690" y="5095875"/>
            <a:ext cx="6902620" cy="1159349"/>
          </a:xfrm>
          <a:prstGeom prst="rect">
            <a:avLst/>
          </a:prstGeom>
        </p:spPr>
        <p:txBody>
          <a:bodyPr lIns="0" tIns="0" rIns="0" bIns="0" rtlCol="0" anchor="t">
            <a:spAutoFit/>
          </a:bodyPr>
          <a:lstStyle/>
          <a:p>
            <a:pPr marL="0" lvl="0" indent="0" algn="ctr">
              <a:lnSpc>
                <a:spcPts val="3057"/>
              </a:lnSpc>
              <a:spcBef>
                <a:spcPct val="0"/>
              </a:spcBef>
            </a:pPr>
            <a:r>
              <a:rPr lang="en-US" sz="2215" u="none" strike="noStrike">
                <a:solidFill>
                  <a:srgbClr val="FFFFFF"/>
                </a:solidFill>
                <a:latin typeface="DM Sans"/>
              </a:rPr>
              <a:t>Lorem ipsum dolor sit amet, consectetur adipiscing elit. Duis vulputate nulla at ante rhoncus, vel efficitur felis condimentum. Proin odio odio.</a:t>
            </a:r>
          </a:p>
        </p:txBody>
      </p:sp>
      <p:sp>
        <p:nvSpPr>
          <p:cNvPr id="16" name="Freeform 16"/>
          <p:cNvSpPr/>
          <p:nvPr/>
        </p:nvSpPr>
        <p:spPr>
          <a:xfrm rot="8961118" flipH="1">
            <a:off x="16060919" y="-2476676"/>
            <a:ext cx="4021715" cy="5219705"/>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2"/>
            <a:stretch>
              <a:fillRect/>
            </a:stretch>
          </a:blipFill>
        </p:spPr>
      </p:sp>
      <p:sp>
        <p:nvSpPr>
          <p:cNvPr id="17" name="Freeform 10"/>
          <p:cNvSpPr/>
          <p:nvPr/>
        </p:nvSpPr>
        <p:spPr>
          <a:xfrm>
            <a:off x="838200" y="419100"/>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18" name="Picture 17"/>
          <p:cNvPicPr/>
          <p:nvPr/>
        </p:nvPicPr>
        <p:blipFill>
          <a:blip r:embed="rId5"/>
          <a:stretch>
            <a:fillRect/>
          </a:stretch>
        </p:blipFill>
        <p:spPr>
          <a:xfrm>
            <a:off x="868680" y="2200275"/>
            <a:ext cx="8397822" cy="5791200"/>
          </a:xfrm>
          <a:prstGeom prst="rect">
            <a:avLst/>
          </a:prstGeom>
        </p:spPr>
      </p:pic>
      <p:sp>
        <p:nvSpPr>
          <p:cNvPr id="6" name="Rectangle 5"/>
          <p:cNvSpPr/>
          <p:nvPr/>
        </p:nvSpPr>
        <p:spPr>
          <a:xfrm>
            <a:off x="5779760" y="924333"/>
            <a:ext cx="4065344" cy="758862"/>
          </a:xfrm>
          <a:prstGeom prst="rect">
            <a:avLst/>
          </a:prstGeom>
        </p:spPr>
        <p:txBody>
          <a:bodyPr wrap="none">
            <a:spAutoFit/>
          </a:bodyPr>
          <a:lstStyle/>
          <a:p>
            <a:pPr>
              <a:lnSpc>
                <a:spcPts val="4620"/>
              </a:lnSpc>
              <a:spcBef>
                <a:spcPct val="0"/>
              </a:spcBef>
            </a:pPr>
            <a:r>
              <a:rPr lang="vi-VN" sz="6000" b="1" spc="26">
                <a:solidFill>
                  <a:schemeClr val="accent1"/>
                </a:solidFill>
                <a:latin typeface="Calibri" panose="020F0502020204030204" pitchFamily="34" charset="0"/>
                <a:ea typeface="Calibri" panose="020F0502020204030204" pitchFamily="34" charset="0"/>
                <a:cs typeface="Calibri" panose="020F0502020204030204" pitchFamily="34" charset="0"/>
              </a:rPr>
              <a:t>Quản lý </a:t>
            </a: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bàn</a:t>
            </a:r>
            <a:endParaRPr lang="vi-VN" spc="26">
              <a:solidFill>
                <a:schemeClr val="bg1"/>
              </a:solidFill>
              <a:latin typeface="TT Chocolates"/>
            </a:endParaRPr>
          </a:p>
        </p:txBody>
      </p:sp>
      <p:sp>
        <p:nvSpPr>
          <p:cNvPr id="2" name="Rectangle 1"/>
          <p:cNvSpPr/>
          <p:nvPr/>
        </p:nvSpPr>
        <p:spPr>
          <a:xfrm>
            <a:off x="2057400" y="8991459"/>
            <a:ext cx="10788338" cy="523220"/>
          </a:xfrm>
          <a:prstGeom prst="rect">
            <a:avLst/>
          </a:prstGeom>
        </p:spPr>
        <p:txBody>
          <a:bodyPr wrap="none">
            <a:spAutoFit/>
          </a:bodyPr>
          <a:lstStyle/>
          <a:p>
            <a:r>
              <a:rPr lang="vi-VN" sz="2800" b="1" spc="26">
                <a:solidFill>
                  <a:schemeClr val="accent1"/>
                </a:solidFill>
                <a:latin typeface="Calibri" panose="020F0502020204030204" pitchFamily="34" charset="0"/>
                <a:ea typeface="Calibri" panose="020F0502020204030204" pitchFamily="34" charset="0"/>
                <a:cs typeface="Calibri" panose="020F0502020204030204" pitchFamily="34" charset="0"/>
              </a:rPr>
              <a:t>Tại giao diện này , cho phép người dùng chọn bàn hiện hành trên đây </a:t>
            </a:r>
            <a:endParaRPr lang="en-US" sz="2800"/>
          </a:p>
        </p:txBody>
      </p:sp>
      <p:pic>
        <p:nvPicPr>
          <p:cNvPr id="8" name="Picture 7"/>
          <p:cNvPicPr/>
          <p:nvPr/>
        </p:nvPicPr>
        <p:blipFill>
          <a:blip r:embed="rId6"/>
          <a:stretch>
            <a:fillRect/>
          </a:stretch>
        </p:blipFill>
        <p:spPr>
          <a:xfrm>
            <a:off x="9845103" y="2200275"/>
            <a:ext cx="7916501" cy="5783580"/>
          </a:xfrm>
          <a:prstGeom prst="rect">
            <a:avLst/>
          </a:prstGeom>
        </p:spPr>
      </p:pic>
      <p:sp>
        <p:nvSpPr>
          <p:cNvPr id="10" name="Freeform 23"/>
          <p:cNvSpPr/>
          <p:nvPr/>
        </p:nvSpPr>
        <p:spPr>
          <a:xfrm>
            <a:off x="12562610" y="627195"/>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7">
              <a:extLst>
                <a:ext uri="{96DAC541-7B7A-43D3-8B79-37D633B846F1}">
                  <asvg:svgBlip xmlns="" xmlns:asvg="http://schemas.microsoft.com/office/drawing/2016/SVG/main" r:embed="rId12"/>
                </a:ext>
              </a:extLst>
            </a:blip>
            <a:stretch>
              <a:fillRect/>
            </a:stretch>
          </a:blipFill>
        </p:spPr>
      </p:sp>
    </p:spTree>
    <p:extLst>
      <p:ext uri="{BB962C8B-B14F-4D97-AF65-F5344CB8AC3E}">
        <p14:creationId xmlns:p14="http://schemas.microsoft.com/office/powerpoint/2010/main" val="847907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277457" y="10634251"/>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5400000">
            <a:off x="7126466" y="10634252"/>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rot="5400000">
            <a:off x="5956013" y="10648767"/>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5400000">
            <a:off x="4790746" y="10663282"/>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9" name="TextBox 19"/>
          <p:cNvSpPr txBox="1"/>
          <p:nvPr/>
        </p:nvSpPr>
        <p:spPr>
          <a:xfrm>
            <a:off x="11388338" y="2256515"/>
            <a:ext cx="4526224" cy="1176380"/>
          </a:xfrm>
          <a:prstGeom prst="rect">
            <a:avLst/>
          </a:prstGeom>
        </p:spPr>
        <p:txBody>
          <a:bodyPr lIns="0" tIns="0" rIns="0" bIns="0" rtlCol="0" anchor="t">
            <a:spAutoFit/>
          </a:bodyPr>
          <a:lstStyle/>
          <a:p>
            <a:pPr marL="0" lvl="0" indent="0">
              <a:lnSpc>
                <a:spcPts val="2355"/>
              </a:lnSpc>
            </a:pPr>
            <a:r>
              <a:rPr lang="en-US" sz="1869" u="none" strike="noStrike">
                <a:solidFill>
                  <a:srgbClr val="FFFFFF"/>
                </a:solidFill>
                <a:latin typeface="DM Sans"/>
              </a:rPr>
              <a:t>Lorem ipsum dolor sit amet, consectetur adipiscing elit. Duis vulputate nulla at ante rhoncus, vel efficitur felis condimentum. Proin odio odio.</a:t>
            </a:r>
          </a:p>
        </p:txBody>
      </p:sp>
      <p:sp>
        <p:nvSpPr>
          <p:cNvPr id="24" name="TextBox 24"/>
          <p:cNvSpPr txBox="1"/>
          <p:nvPr/>
        </p:nvSpPr>
        <p:spPr>
          <a:xfrm>
            <a:off x="12037445" y="4572276"/>
            <a:ext cx="4884918" cy="1176380"/>
          </a:xfrm>
          <a:prstGeom prst="rect">
            <a:avLst/>
          </a:prstGeom>
        </p:spPr>
        <p:txBody>
          <a:bodyPr lIns="0" tIns="0" rIns="0" bIns="0" rtlCol="0" anchor="t">
            <a:spAutoFit/>
          </a:bodyPr>
          <a:lstStyle/>
          <a:p>
            <a:pPr marL="0" lvl="0" indent="0">
              <a:lnSpc>
                <a:spcPts val="2355"/>
              </a:lnSpc>
            </a:pPr>
            <a:r>
              <a:rPr lang="en-US" sz="1869" u="none" strike="noStrike">
                <a:solidFill>
                  <a:srgbClr val="FFFFFF"/>
                </a:solidFill>
                <a:latin typeface="DM Sans"/>
              </a:rPr>
              <a:t>Lorem ipsum dolor sit amet, consectetur adipiscing elit. Duis vulputate nulla at ante rhoncus, vel efficitur felis condimentum. Proin odio odio.</a:t>
            </a: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29" name="Picture 28"/>
          <p:cNvPicPr/>
          <p:nvPr/>
        </p:nvPicPr>
        <p:blipFill>
          <a:blip r:embed="rId4"/>
          <a:stretch>
            <a:fillRect/>
          </a:stretch>
        </p:blipFill>
        <p:spPr>
          <a:xfrm>
            <a:off x="5441963" y="2500866"/>
            <a:ext cx="10151991" cy="6084412"/>
          </a:xfrm>
          <a:prstGeom prst="rect">
            <a:avLst/>
          </a:prstGeom>
        </p:spPr>
      </p:pic>
      <p:grpSp>
        <p:nvGrpSpPr>
          <p:cNvPr id="30" name="Group 11"/>
          <p:cNvGrpSpPr/>
          <p:nvPr/>
        </p:nvGrpSpPr>
        <p:grpSpPr>
          <a:xfrm rot="5400000">
            <a:off x="4545817" y="-1822881"/>
            <a:ext cx="4161751" cy="1184729"/>
            <a:chOff x="0" y="0"/>
            <a:chExt cx="2565722" cy="730386"/>
          </a:xfrm>
        </p:grpSpPr>
        <p:sp>
          <p:nvSpPr>
            <p:cNvPr id="31"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32"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33" name="Group 8"/>
          <p:cNvGrpSpPr/>
          <p:nvPr/>
        </p:nvGrpSpPr>
        <p:grpSpPr>
          <a:xfrm rot="5400000">
            <a:off x="5699934" y="-1828325"/>
            <a:ext cx="4161751" cy="1184729"/>
            <a:chOff x="0" y="0"/>
            <a:chExt cx="2565722" cy="730386"/>
          </a:xfrm>
        </p:grpSpPr>
        <p:sp>
          <p:nvSpPr>
            <p:cNvPr id="34"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35"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36" name="Group 5"/>
          <p:cNvGrpSpPr/>
          <p:nvPr/>
        </p:nvGrpSpPr>
        <p:grpSpPr>
          <a:xfrm rot="5400000">
            <a:off x="6884663" y="-1839210"/>
            <a:ext cx="4161751" cy="1184729"/>
            <a:chOff x="0" y="0"/>
            <a:chExt cx="2565722" cy="730386"/>
          </a:xfrm>
        </p:grpSpPr>
        <p:sp>
          <p:nvSpPr>
            <p:cNvPr id="37"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38"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39" name="Group 2"/>
          <p:cNvGrpSpPr/>
          <p:nvPr/>
        </p:nvGrpSpPr>
        <p:grpSpPr>
          <a:xfrm rot="5400000">
            <a:off x="3361088" y="-1833781"/>
            <a:ext cx="4161751" cy="1184729"/>
            <a:chOff x="0" y="0"/>
            <a:chExt cx="2565722" cy="730386"/>
          </a:xfrm>
        </p:grpSpPr>
        <p:sp>
          <p:nvSpPr>
            <p:cNvPr id="40"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1"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42" name="Rectangle 41"/>
          <p:cNvSpPr/>
          <p:nvPr/>
        </p:nvSpPr>
        <p:spPr>
          <a:xfrm>
            <a:off x="5779760" y="924333"/>
            <a:ext cx="3895105" cy="758862"/>
          </a:xfrm>
          <a:prstGeom prst="rect">
            <a:avLst/>
          </a:prstGeom>
        </p:spPr>
        <p:txBody>
          <a:bodyPr wrap="none">
            <a:spAutoFit/>
          </a:bodyPr>
          <a:lstStyle/>
          <a:p>
            <a:pPr>
              <a:lnSpc>
                <a:spcPts val="4620"/>
              </a:lnSpc>
              <a:spcBef>
                <a:spcPct val="0"/>
              </a:spcBef>
            </a:pPr>
            <a:r>
              <a:rPr lang="vi-VN" sz="6000" b="1" spc="26">
                <a:solidFill>
                  <a:schemeClr val="accent1"/>
                </a:solidFill>
                <a:latin typeface="Calibri" panose="020F0502020204030204" pitchFamily="34" charset="0"/>
                <a:ea typeface="Calibri" panose="020F0502020204030204" pitchFamily="34" charset="0"/>
                <a:cs typeface="Calibri" panose="020F0502020204030204" pitchFamily="34" charset="0"/>
              </a:rPr>
              <a:t>Chi tiết </a:t>
            </a: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bàn</a:t>
            </a:r>
            <a:endParaRPr lang="vi-VN" spc="26">
              <a:solidFill>
                <a:schemeClr val="bg1"/>
              </a:solidFill>
              <a:latin typeface="TT Chocolates"/>
            </a:endParaRPr>
          </a:p>
        </p:txBody>
      </p:sp>
      <p:sp>
        <p:nvSpPr>
          <p:cNvPr id="14" name="Rectangle 13"/>
          <p:cNvSpPr/>
          <p:nvPr/>
        </p:nvSpPr>
        <p:spPr>
          <a:xfrm>
            <a:off x="401970" y="2796823"/>
            <a:ext cx="4195478" cy="3013902"/>
          </a:xfrm>
          <a:prstGeom prst="rect">
            <a:avLst/>
          </a:prstGeom>
        </p:spPr>
        <p:txBody>
          <a:bodyPr wrap="square">
            <a:spAutoFit/>
          </a:bodyPr>
          <a:lstStyle/>
          <a:p>
            <a:pPr marL="457200" indent="-457200">
              <a:lnSpc>
                <a:spcPts val="4620"/>
              </a:lnSpc>
              <a:spcBef>
                <a:spcPct val="0"/>
              </a:spcBef>
              <a:buFont typeface="Wingdings" panose="05000000000000000000" pitchFamily="2" charset="2"/>
              <a:buChar char="Ø"/>
            </a:pPr>
            <a:r>
              <a:rPr lang="vi-VN" sz="32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thao </a:t>
            </a:r>
            <a:r>
              <a:rPr lang="vi-VN" sz="3200" b="1" spc="26">
                <a:solidFill>
                  <a:schemeClr val="accent1"/>
                </a:solidFill>
                <a:latin typeface="Calibri" panose="020F0502020204030204" pitchFamily="34" charset="0"/>
                <a:ea typeface="Calibri" panose="020F0502020204030204" pitchFamily="34" charset="0"/>
                <a:cs typeface="Calibri" panose="020F0502020204030204" pitchFamily="34" charset="0"/>
              </a:rPr>
              <a:t>tác thông tin về bàn tương ứng: thêm khách hay thanh toán cho bàn đó</a:t>
            </a:r>
            <a:endParaRPr lang="vi-VN" sz="3200" spc="26">
              <a:solidFill>
                <a:schemeClr val="bg1"/>
              </a:solidFill>
              <a:latin typeface="TT Chocolates"/>
            </a:endParaRPr>
          </a:p>
        </p:txBody>
      </p:sp>
    </p:spTree>
    <p:extLst>
      <p:ext uri="{BB962C8B-B14F-4D97-AF65-F5344CB8AC3E}">
        <p14:creationId xmlns:p14="http://schemas.microsoft.com/office/powerpoint/2010/main" val="3271501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2350263" y="3521901"/>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u="none" strike="noStrike">
                <a:solidFill>
                  <a:srgbClr val="FFFFFF"/>
                </a:solidFill>
                <a:latin typeface="Now Bold"/>
              </a:rPr>
              <a:t>80%</a:t>
            </a:r>
          </a:p>
        </p:txBody>
      </p:sp>
      <p:pic>
        <p:nvPicPr>
          <p:cNvPr id="7" name="Picture 7"/>
          <p:cNvPicPr>
            <a:picLocks noChangeAspect="1"/>
          </p:cNvPicPr>
          <p:nvPr/>
        </p:nvPicPr>
        <p:blipFill>
          <a:blip r:embed="rId5"/>
          <a:stretch>
            <a:fillRect/>
          </a:stretch>
        </p:blipFill>
        <p:spPr>
          <a:xfrm>
            <a:off x="310738" y="319731"/>
            <a:ext cx="3567648" cy="1100388"/>
          </a:xfrm>
          <a:prstGeom prst="rect">
            <a:avLst/>
          </a:prstGeom>
        </p:spPr>
      </p:pic>
      <p:sp>
        <p:nvSpPr>
          <p:cNvPr id="8" name="TextBox 8"/>
          <p:cNvSpPr txBox="1"/>
          <p:nvPr/>
        </p:nvSpPr>
        <p:spPr>
          <a:xfrm>
            <a:off x="2350263" y="6676562"/>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a:solidFill>
                  <a:srgbClr val="FFFFFF"/>
                </a:solidFill>
                <a:latin typeface="Now Bold"/>
              </a:rPr>
              <a:t>20</a:t>
            </a:r>
            <a:r>
              <a:rPr lang="en-US" sz="10421" u="none" strike="noStrike">
                <a:solidFill>
                  <a:srgbClr val="FFFFFF"/>
                </a:solidFill>
                <a:latin typeface="Now Bold"/>
              </a:rPr>
              <a:t>%</a:t>
            </a:r>
          </a:p>
        </p:txBody>
      </p:sp>
      <p:pic>
        <p:nvPicPr>
          <p:cNvPr id="9" name="Picture 9"/>
          <p:cNvPicPr>
            <a:picLocks noChangeAspect="1"/>
          </p:cNvPicPr>
          <p:nvPr/>
        </p:nvPicPr>
        <p:blipFill>
          <a:blip r:embed="rId6"/>
          <a:stretch>
            <a:fillRect/>
          </a:stretch>
        </p:blipFill>
        <p:spPr>
          <a:xfrm>
            <a:off x="1238466" y="9186612"/>
            <a:ext cx="3567648" cy="1100388"/>
          </a:xfrm>
          <a:prstGeom prst="rect">
            <a:avLst/>
          </a:prstGeom>
        </p:spPr>
      </p:pic>
      <p:grpSp>
        <p:nvGrpSpPr>
          <p:cNvPr id="10" name="Group 10"/>
          <p:cNvGrpSpPr/>
          <p:nvPr/>
        </p:nvGrpSpPr>
        <p:grpSpPr>
          <a:xfrm>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12" name="TextBox 12"/>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3" name="TextBox 13"/>
          <p:cNvSpPr txBox="1"/>
          <p:nvPr/>
        </p:nvSpPr>
        <p:spPr>
          <a:xfrm>
            <a:off x="2682418" y="1760435"/>
            <a:ext cx="6235170" cy="100012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rPr>
              <a:t>STATISTICS</a:t>
            </a:r>
          </a:p>
        </p:txBody>
      </p:sp>
      <p:sp>
        <p:nvSpPr>
          <p:cNvPr id="14" name="TextBox 14"/>
          <p:cNvSpPr txBox="1"/>
          <p:nvPr/>
        </p:nvSpPr>
        <p:spPr>
          <a:xfrm>
            <a:off x="6111966" y="3710415"/>
            <a:ext cx="3727948" cy="1800544"/>
          </a:xfrm>
          <a:prstGeom prst="rect">
            <a:avLst/>
          </a:prstGeom>
        </p:spPr>
        <p:txBody>
          <a:bodyPr lIns="0" tIns="0" rIns="0" bIns="0" rtlCol="0" anchor="t">
            <a:spAutoFit/>
          </a:bodyPr>
          <a:lstStyle/>
          <a:p>
            <a:pPr marL="0" lvl="0" indent="0">
              <a:lnSpc>
                <a:spcPts val="2855"/>
              </a:lnSpc>
              <a:spcBef>
                <a:spcPct val="0"/>
              </a:spcBef>
            </a:pPr>
            <a:r>
              <a:rPr lang="en-US" sz="2069" u="none" strike="noStrike">
                <a:solidFill>
                  <a:srgbClr val="FFFFFF"/>
                </a:solidFill>
                <a:latin typeface="DM Sans"/>
              </a:rPr>
              <a:t>Lorem ipsum dolor sit amet, consectetur adipiscing elit. Duis vulputate nulla at ante rhoncus, vel efficitur felis condimentum. Proin odio odio.</a:t>
            </a:r>
          </a:p>
        </p:txBody>
      </p:sp>
      <p:pic>
        <p:nvPicPr>
          <p:cNvPr id="16" name="Picture 15"/>
          <p:cNvPicPr/>
          <p:nvPr/>
        </p:nvPicPr>
        <p:blipFill>
          <a:blip r:embed="rId7"/>
          <a:stretch>
            <a:fillRect/>
          </a:stretch>
        </p:blipFill>
        <p:spPr>
          <a:xfrm>
            <a:off x="3451793" y="2565675"/>
            <a:ext cx="8258099" cy="6019800"/>
          </a:xfrm>
          <a:prstGeom prst="rect">
            <a:avLst/>
          </a:prstGeom>
        </p:spPr>
      </p:pic>
      <p:sp>
        <p:nvSpPr>
          <p:cNvPr id="17" name="Freeform 8"/>
          <p:cNvSpPr/>
          <p:nvPr/>
        </p:nvSpPr>
        <p:spPr>
          <a:xfrm rot="14754567">
            <a:off x="15016964" y="-1037755"/>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5" name="Rectangle 14"/>
          <p:cNvSpPr/>
          <p:nvPr/>
        </p:nvSpPr>
        <p:spPr>
          <a:xfrm>
            <a:off x="6610408" y="1669615"/>
            <a:ext cx="5862823" cy="758862"/>
          </a:xfrm>
          <a:prstGeom prst="rect">
            <a:avLst/>
          </a:prstGeom>
        </p:spPr>
        <p:txBody>
          <a:bodyPr wrap="none">
            <a:spAutoFit/>
          </a:bodyPr>
          <a:lstStyle/>
          <a:p>
            <a:pPr>
              <a:lnSpc>
                <a:spcPts val="4620"/>
              </a:lnSpc>
              <a:spcBef>
                <a:spcPct val="0"/>
              </a:spcBef>
            </a:pPr>
            <a:r>
              <a:rPr lang="vi-VN" sz="6000" b="1" spc="26">
                <a:solidFill>
                  <a:schemeClr val="accent1"/>
                </a:solidFill>
                <a:latin typeface="Calibri" panose="020F0502020204030204" pitchFamily="34" charset="0"/>
                <a:ea typeface="Calibri" panose="020F0502020204030204" pitchFamily="34" charset="0"/>
                <a:cs typeface="Calibri" panose="020F0502020204030204" pitchFamily="34" charset="0"/>
              </a:rPr>
              <a:t>Thêm khách </a:t>
            </a:r>
            <a:r>
              <a:rPr lang="vi-VN" sz="6000" b="1" spc="26" smtClean="0">
                <a:solidFill>
                  <a:schemeClr val="accent1"/>
                </a:solidFill>
                <a:latin typeface="Calibri" panose="020F0502020204030204" pitchFamily="34" charset="0"/>
                <a:ea typeface="Calibri" panose="020F0502020204030204" pitchFamily="34" charset="0"/>
                <a:cs typeface="Calibri" panose="020F0502020204030204" pitchFamily="34" charset="0"/>
              </a:rPr>
              <a:t>hàng</a:t>
            </a:r>
            <a:endParaRPr lang="vi-VN" spc="26">
              <a:solidFill>
                <a:schemeClr val="bg1"/>
              </a:solidFill>
              <a:latin typeface="TT Chocolates"/>
            </a:endParaRPr>
          </a:p>
        </p:txBody>
      </p:sp>
      <p:sp>
        <p:nvSpPr>
          <p:cNvPr id="2" name="Rectangle 1"/>
          <p:cNvSpPr/>
          <p:nvPr/>
        </p:nvSpPr>
        <p:spPr>
          <a:xfrm>
            <a:off x="11738638" y="5252322"/>
            <a:ext cx="4791574" cy="3028842"/>
          </a:xfrm>
          <a:prstGeom prst="rect">
            <a:avLst/>
          </a:prstGeom>
        </p:spPr>
        <p:txBody>
          <a:bodyPr wrap="square">
            <a:spAutoFit/>
          </a:bodyPr>
          <a:lstStyle/>
          <a:p>
            <a:pPr marL="571500" indent="-571500">
              <a:lnSpc>
                <a:spcPts val="4620"/>
              </a:lnSpc>
              <a:spcBef>
                <a:spcPct val="0"/>
              </a:spcBef>
              <a:buFont typeface="Wingdings" panose="05000000000000000000" pitchFamily="2" charset="2"/>
              <a:buChar char="Ø"/>
            </a:pPr>
            <a:r>
              <a:rPr lang="vi-VN" sz="3600" b="1" spc="26">
                <a:solidFill>
                  <a:schemeClr val="accent1"/>
                </a:solidFill>
                <a:latin typeface="Calibri" panose="020F0502020204030204" pitchFamily="34" charset="0"/>
                <a:ea typeface="Calibri" panose="020F0502020204030204" pitchFamily="34" charset="0"/>
                <a:cs typeface="Calibri" panose="020F0502020204030204" pitchFamily="34" charset="0"/>
              </a:rPr>
              <a:t>người dùng thao tác với form này khi có khách mới đặt bàn và thức uống, chỉ có thể thêm KH mới</a:t>
            </a:r>
            <a:endParaRPr lang="vi-VN" sz="3600" spc="26">
              <a:solidFill>
                <a:schemeClr val="bg1"/>
              </a:solidFill>
              <a:latin typeface="TT Chocolates"/>
            </a:endParaRPr>
          </a:p>
        </p:txBody>
      </p:sp>
      <p:sp>
        <p:nvSpPr>
          <p:cNvPr id="18" name="Freeform 23"/>
          <p:cNvSpPr/>
          <p:nvPr/>
        </p:nvSpPr>
        <p:spPr>
          <a:xfrm>
            <a:off x="4772919" y="66644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10">
              <a:extLst>
                <a:ext uri="{96DAC541-7B7A-43D3-8B79-37D633B846F1}">
                  <asvg:svgBlip xmlns="" xmlns:asvg="http://schemas.microsoft.com/office/drawing/2016/SVG/main" r:embed="rId20"/>
                </a:ext>
              </a:extLst>
            </a:blip>
            <a:stretch>
              <a:fillRect/>
            </a:stretch>
          </a:blipFill>
        </p:spPr>
      </p:sp>
    </p:spTree>
    <p:extLst>
      <p:ext uri="{BB962C8B-B14F-4D97-AF65-F5344CB8AC3E}">
        <p14:creationId xmlns:p14="http://schemas.microsoft.com/office/powerpoint/2010/main" val="3223467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1522947" y="-2466872"/>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1384378" y="1267555"/>
            <a:ext cx="11569621" cy="795089"/>
          </a:xfrm>
          <a:prstGeom prst="rect">
            <a:avLst/>
          </a:prstGeom>
        </p:spPr>
        <p:txBody>
          <a:bodyPr wrap="square" lIns="0" tIns="0" rIns="0" bIns="0" rtlCol="0" anchor="t">
            <a:spAutoFit/>
          </a:bodyPr>
          <a:lstStyle/>
          <a:p>
            <a:pPr algn="ctr">
              <a:lnSpc>
                <a:spcPts val="6160"/>
              </a:lnSpc>
            </a:pPr>
            <a:r>
              <a:rPr lang="vi-VN" sz="9600" i="1" spc="198" smtClean="0">
                <a:solidFill>
                  <a:schemeClr val="bg1"/>
                </a:solidFill>
              </a:rPr>
              <a:t>1.</a:t>
            </a:r>
            <a:r>
              <a:rPr lang="en-US" sz="9600" i="1" spc="198" smtClean="0">
                <a:solidFill>
                  <a:schemeClr val="bg1"/>
                </a:solidFill>
              </a:rPr>
              <a:t>Bài </a:t>
            </a:r>
            <a:r>
              <a:rPr lang="en-US" sz="9600" i="1" spc="198">
                <a:solidFill>
                  <a:schemeClr val="bg1"/>
                </a:solidFill>
              </a:rPr>
              <a:t>toán kinh doanh</a:t>
            </a:r>
          </a:p>
        </p:txBody>
      </p:sp>
      <p:grpSp>
        <p:nvGrpSpPr>
          <p:cNvPr id="5" name="Group 5"/>
          <p:cNvGrpSpPr/>
          <p:nvPr/>
        </p:nvGrpSpPr>
        <p:grpSpPr>
          <a:xfrm>
            <a:off x="1722582" y="2367112"/>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8" name="Group 8"/>
          <p:cNvGrpSpPr/>
          <p:nvPr/>
        </p:nvGrpSpPr>
        <p:grpSpPr>
          <a:xfrm>
            <a:off x="1701440" y="3568836"/>
            <a:ext cx="808537" cy="1316863"/>
            <a:chOff x="78470" y="-2258735"/>
            <a:chExt cx="1078049" cy="1755818"/>
          </a:xfrm>
        </p:grpSpPr>
        <p:sp>
          <p:nvSpPr>
            <p:cNvPr id="9" name="Freeform 9"/>
            <p:cNvSpPr/>
            <p:nvPr/>
          </p:nvSpPr>
          <p:spPr>
            <a:xfrm rot="16200000">
              <a:off x="-8362" y="-1721423"/>
              <a:ext cx="1240450"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23584" y="-2258735"/>
              <a:ext cx="1032935"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1" name="Group 11"/>
          <p:cNvGrpSpPr/>
          <p:nvPr/>
        </p:nvGrpSpPr>
        <p:grpSpPr>
          <a:xfrm>
            <a:off x="1706258" y="4837034"/>
            <a:ext cx="816413" cy="1331806"/>
            <a:chOff x="-21766" y="-2166314"/>
            <a:chExt cx="1088550" cy="1775742"/>
          </a:xfrm>
        </p:grpSpPr>
        <p:sp>
          <p:nvSpPr>
            <p:cNvPr id="12" name="Freeform 12"/>
            <p:cNvSpPr/>
            <p:nvPr/>
          </p:nvSpPr>
          <p:spPr>
            <a:xfrm rot="16200000">
              <a:off x="-108597" y="-1544189"/>
              <a:ext cx="1240448"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33849" y="-2166314"/>
              <a:ext cx="1032935"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grpSp>
        <p:nvGrpSpPr>
          <p:cNvPr id="14" name="Group 14"/>
          <p:cNvGrpSpPr/>
          <p:nvPr/>
        </p:nvGrpSpPr>
        <p:grpSpPr>
          <a:xfrm>
            <a:off x="1697193" y="7592227"/>
            <a:ext cx="800090" cy="1316863"/>
            <a:chOff x="-5098975" y="4728615"/>
            <a:chExt cx="1066786" cy="1755818"/>
          </a:xfrm>
        </p:grpSpPr>
        <p:sp>
          <p:nvSpPr>
            <p:cNvPr id="15" name="Freeform 15"/>
            <p:cNvSpPr/>
            <p:nvPr/>
          </p:nvSpPr>
          <p:spPr>
            <a:xfrm rot="16200000">
              <a:off x="-5185807" y="5246801"/>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TextBox 16"/>
            <p:cNvSpPr txBox="1"/>
            <p:nvPr/>
          </p:nvSpPr>
          <p:spPr>
            <a:xfrm>
              <a:off x="-5065126" y="4728615"/>
              <a:ext cx="1032935"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5</a:t>
              </a:r>
            </a:p>
          </p:txBody>
        </p:sp>
      </p:grpSp>
      <p:grpSp>
        <p:nvGrpSpPr>
          <p:cNvPr id="23" name="Group 23"/>
          <p:cNvGrpSpPr/>
          <p:nvPr/>
        </p:nvGrpSpPr>
        <p:grpSpPr>
          <a:xfrm>
            <a:off x="1722582" y="6212887"/>
            <a:ext cx="800090" cy="1316863"/>
            <a:chOff x="0" y="-1954571"/>
            <a:chExt cx="1066786" cy="1755818"/>
          </a:xfrm>
        </p:grpSpPr>
        <p:sp>
          <p:nvSpPr>
            <p:cNvPr id="24" name="Freeform 24"/>
            <p:cNvSpPr/>
            <p:nvPr/>
          </p:nvSpPr>
          <p:spPr>
            <a:xfrm rot="16200000">
              <a:off x="-86832" y="-1411811"/>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5" name="TextBox 25"/>
            <p:cNvSpPr txBox="1"/>
            <p:nvPr/>
          </p:nvSpPr>
          <p:spPr>
            <a:xfrm>
              <a:off x="21761" y="-1954571"/>
              <a:ext cx="1032935"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4</a:t>
              </a:r>
            </a:p>
          </p:txBody>
        </p:sp>
      </p:grpSp>
      <p:sp>
        <p:nvSpPr>
          <p:cNvPr id="29" name="Freeform 29"/>
          <p:cNvSpPr/>
          <p:nvPr/>
        </p:nvSpPr>
        <p:spPr>
          <a:xfrm>
            <a:off x="10767503" y="1682189"/>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xmlns="" r:embed="rId7"/>
                </a:ext>
              </a:extLst>
            </a:blip>
            <a:stretch>
              <a:fillRect b="-95906"/>
            </a:stretch>
          </a:blipFill>
        </p:spPr>
      </p:sp>
      <p:sp>
        <p:nvSpPr>
          <p:cNvPr id="30" name="TextBox 30"/>
          <p:cNvSpPr txBox="1"/>
          <p:nvPr/>
        </p:nvSpPr>
        <p:spPr>
          <a:xfrm>
            <a:off x="2835456" y="2942209"/>
            <a:ext cx="6067238" cy="307777"/>
          </a:xfrm>
          <a:prstGeom prst="rect">
            <a:avLst/>
          </a:prstGeom>
        </p:spPr>
        <p:txBody>
          <a:bodyPr wrap="square" lIns="0" tIns="0" rIns="0" bIns="0" rtlCol="0" anchor="t">
            <a:spAutoFit/>
          </a:bodyPr>
          <a:lstStyle/>
          <a:p>
            <a:pPr>
              <a:lnSpc>
                <a:spcPts val="2386"/>
              </a:lnSpc>
            </a:pPr>
            <a:r>
              <a:rPr lang="en-US" sz="4000" spc="18">
                <a:solidFill>
                  <a:srgbClr val="FFFFFF"/>
                </a:solidFill>
                <a:latin typeface="TT Chocolates"/>
              </a:rPr>
              <a:t>Lập kế hoạch kinh </a:t>
            </a:r>
            <a:r>
              <a:rPr lang="en-US" sz="4000" spc="18" smtClean="0">
                <a:solidFill>
                  <a:srgbClr val="FFFFFF"/>
                </a:solidFill>
                <a:latin typeface="TT Chocolates"/>
              </a:rPr>
              <a:t>doanh</a:t>
            </a:r>
            <a:endParaRPr lang="en-US" sz="4000" spc="18">
              <a:solidFill>
                <a:srgbClr val="FFFFFF"/>
              </a:solidFill>
              <a:latin typeface="TT Chocolates"/>
            </a:endParaRPr>
          </a:p>
        </p:txBody>
      </p:sp>
      <p:sp>
        <p:nvSpPr>
          <p:cNvPr id="31" name="TextBox 31"/>
          <p:cNvSpPr txBox="1"/>
          <p:nvPr/>
        </p:nvSpPr>
        <p:spPr>
          <a:xfrm>
            <a:off x="2844633" y="4306529"/>
            <a:ext cx="7101137" cy="307777"/>
          </a:xfrm>
          <a:prstGeom prst="rect">
            <a:avLst/>
          </a:prstGeom>
        </p:spPr>
        <p:txBody>
          <a:bodyPr wrap="square" lIns="0" tIns="0" rIns="0" bIns="0" rtlCol="0" anchor="t">
            <a:spAutoFit/>
          </a:bodyPr>
          <a:lstStyle/>
          <a:p>
            <a:pPr>
              <a:lnSpc>
                <a:spcPts val="2386"/>
              </a:lnSpc>
            </a:pPr>
            <a:r>
              <a:rPr lang="en-US" sz="4000" spc="18">
                <a:solidFill>
                  <a:srgbClr val="FFFFFF"/>
                </a:solidFill>
                <a:latin typeface="TT Chocolates"/>
              </a:rPr>
              <a:t>Tuyển dụng và đào tạo nhân viên</a:t>
            </a:r>
          </a:p>
        </p:txBody>
      </p:sp>
      <p:sp>
        <p:nvSpPr>
          <p:cNvPr id="32" name="TextBox 32"/>
          <p:cNvSpPr txBox="1"/>
          <p:nvPr/>
        </p:nvSpPr>
        <p:spPr>
          <a:xfrm>
            <a:off x="2835456" y="5562573"/>
            <a:ext cx="7691030" cy="307777"/>
          </a:xfrm>
          <a:prstGeom prst="rect">
            <a:avLst/>
          </a:prstGeom>
        </p:spPr>
        <p:txBody>
          <a:bodyPr wrap="square" lIns="0" tIns="0" rIns="0" bIns="0" rtlCol="0" anchor="t">
            <a:spAutoFit/>
          </a:bodyPr>
          <a:lstStyle/>
          <a:p>
            <a:pPr>
              <a:lnSpc>
                <a:spcPts val="2386"/>
              </a:lnSpc>
            </a:pPr>
            <a:r>
              <a:rPr lang="en-US" sz="4000" spc="18">
                <a:solidFill>
                  <a:srgbClr val="FFFFFF"/>
                </a:solidFill>
                <a:latin typeface="TT Chocolates"/>
              </a:rPr>
              <a:t>Quản lý hàng hóa và tài chính</a:t>
            </a:r>
          </a:p>
        </p:txBody>
      </p:sp>
      <p:sp>
        <p:nvSpPr>
          <p:cNvPr id="33" name="TextBox 33"/>
          <p:cNvSpPr txBox="1"/>
          <p:nvPr/>
        </p:nvSpPr>
        <p:spPr>
          <a:xfrm>
            <a:off x="2835456" y="8103576"/>
            <a:ext cx="6382901" cy="307777"/>
          </a:xfrm>
          <a:prstGeom prst="rect">
            <a:avLst/>
          </a:prstGeom>
        </p:spPr>
        <p:txBody>
          <a:bodyPr wrap="square" lIns="0" tIns="0" rIns="0" bIns="0" rtlCol="0" anchor="t">
            <a:spAutoFit/>
          </a:bodyPr>
          <a:lstStyle/>
          <a:p>
            <a:pPr>
              <a:lnSpc>
                <a:spcPts val="2386"/>
              </a:lnSpc>
            </a:pPr>
            <a:r>
              <a:rPr lang="en-US" sz="4000" spc="18">
                <a:solidFill>
                  <a:srgbClr val="FFFFFF"/>
                </a:solidFill>
                <a:latin typeface="TT Chocolates"/>
              </a:rPr>
              <a:t>Quản lý marketing</a:t>
            </a:r>
          </a:p>
        </p:txBody>
      </p:sp>
      <p:sp>
        <p:nvSpPr>
          <p:cNvPr id="36" name="TextBox 36"/>
          <p:cNvSpPr txBox="1"/>
          <p:nvPr/>
        </p:nvSpPr>
        <p:spPr>
          <a:xfrm>
            <a:off x="2844633" y="6908958"/>
            <a:ext cx="6732781" cy="307777"/>
          </a:xfrm>
          <a:prstGeom prst="rect">
            <a:avLst/>
          </a:prstGeom>
        </p:spPr>
        <p:txBody>
          <a:bodyPr wrap="square" lIns="0" tIns="0" rIns="0" bIns="0" rtlCol="0" anchor="t">
            <a:spAutoFit/>
          </a:bodyPr>
          <a:lstStyle/>
          <a:p>
            <a:pPr>
              <a:lnSpc>
                <a:spcPts val="2386"/>
              </a:lnSpc>
            </a:pPr>
            <a:r>
              <a:rPr lang="en-US" sz="4000" spc="18">
                <a:solidFill>
                  <a:srgbClr val="FFFFFF"/>
                </a:solidFill>
                <a:latin typeface="TT Chocolates"/>
              </a:rPr>
              <a:t>Quản lý khách hàng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2121817" y="-1594044"/>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4741675" y="1796918"/>
            <a:ext cx="11569621" cy="911788"/>
          </a:xfrm>
          <a:prstGeom prst="rect">
            <a:avLst/>
          </a:prstGeom>
        </p:spPr>
        <p:txBody>
          <a:bodyPr wrap="square" lIns="0" tIns="0" rIns="0" bIns="0" rtlCol="0" anchor="t">
            <a:spAutoFit/>
          </a:bodyPr>
          <a:lstStyle/>
          <a:p>
            <a:pPr algn="ctr">
              <a:lnSpc>
                <a:spcPts val="6160"/>
              </a:lnSpc>
            </a:pPr>
            <a:r>
              <a:rPr lang="vi-VN" sz="9600" i="1" spc="198" smtClean="0">
                <a:solidFill>
                  <a:schemeClr val="bg1"/>
                </a:solidFill>
              </a:rPr>
              <a:t>Hướng phát triển</a:t>
            </a:r>
            <a:endParaRPr lang="en-US" sz="9600" i="1" spc="198">
              <a:solidFill>
                <a:schemeClr val="bg1"/>
              </a:solidFill>
            </a:endParaRPr>
          </a:p>
        </p:txBody>
      </p:sp>
      <p:grpSp>
        <p:nvGrpSpPr>
          <p:cNvPr id="5" name="Group 5"/>
          <p:cNvGrpSpPr/>
          <p:nvPr/>
        </p:nvGrpSpPr>
        <p:grpSpPr>
          <a:xfrm>
            <a:off x="5337786" y="4641502"/>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8" name="Group 8"/>
          <p:cNvGrpSpPr/>
          <p:nvPr/>
        </p:nvGrpSpPr>
        <p:grpSpPr>
          <a:xfrm>
            <a:off x="4256301" y="5964089"/>
            <a:ext cx="808537" cy="1316863"/>
            <a:chOff x="78470" y="-2258735"/>
            <a:chExt cx="1078049" cy="1755818"/>
          </a:xfrm>
        </p:grpSpPr>
        <p:sp>
          <p:nvSpPr>
            <p:cNvPr id="9" name="Freeform 9"/>
            <p:cNvSpPr/>
            <p:nvPr/>
          </p:nvSpPr>
          <p:spPr>
            <a:xfrm rot="16200000">
              <a:off x="-8362" y="-1721423"/>
              <a:ext cx="1240450"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23584" y="-2258735"/>
              <a:ext cx="1032935"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1" name="Group 11"/>
          <p:cNvGrpSpPr/>
          <p:nvPr/>
        </p:nvGrpSpPr>
        <p:grpSpPr>
          <a:xfrm>
            <a:off x="3124200" y="7311969"/>
            <a:ext cx="816413" cy="1331806"/>
            <a:chOff x="-21766" y="-2166314"/>
            <a:chExt cx="1088550" cy="1775742"/>
          </a:xfrm>
        </p:grpSpPr>
        <p:sp>
          <p:nvSpPr>
            <p:cNvPr id="12" name="Freeform 12"/>
            <p:cNvSpPr/>
            <p:nvPr/>
          </p:nvSpPr>
          <p:spPr>
            <a:xfrm rot="16200000">
              <a:off x="-108597" y="-1544189"/>
              <a:ext cx="1240448"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33849" y="-2166314"/>
              <a:ext cx="1032935"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sp>
        <p:nvSpPr>
          <p:cNvPr id="29" name="Freeform 29"/>
          <p:cNvSpPr/>
          <p:nvPr/>
        </p:nvSpPr>
        <p:spPr>
          <a:xfrm rot="3592598">
            <a:off x="-3201003" y="-2112675"/>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xmlns="" r:embed="rId7"/>
                </a:ext>
              </a:extLst>
            </a:blip>
            <a:stretch>
              <a:fillRect b="-95906"/>
            </a:stretch>
          </a:blipFill>
        </p:spPr>
      </p:sp>
      <p:sp>
        <p:nvSpPr>
          <p:cNvPr id="30" name="TextBox 30"/>
          <p:cNvSpPr txBox="1"/>
          <p:nvPr/>
        </p:nvSpPr>
        <p:spPr>
          <a:xfrm>
            <a:off x="6987873" y="5121949"/>
            <a:ext cx="6067238" cy="307777"/>
          </a:xfrm>
          <a:prstGeom prst="rect">
            <a:avLst/>
          </a:prstGeom>
        </p:spPr>
        <p:txBody>
          <a:bodyPr wrap="square" lIns="0" tIns="0" rIns="0" bIns="0" rtlCol="0" anchor="t">
            <a:spAutoFit/>
          </a:bodyPr>
          <a:lstStyle/>
          <a:p>
            <a:pPr>
              <a:lnSpc>
                <a:spcPts val="2386"/>
              </a:lnSpc>
            </a:pPr>
            <a:r>
              <a:rPr lang="vi-VN" sz="4000" spc="18">
                <a:solidFill>
                  <a:srgbClr val="FFFFFF"/>
                </a:solidFill>
                <a:latin typeface="Calibri" panose="020F0502020204030204" pitchFamily="34" charset="0"/>
                <a:ea typeface="Calibri" panose="020F0502020204030204" pitchFamily="34" charset="0"/>
                <a:cs typeface="Calibri" panose="020F0502020204030204" pitchFamily="34" charset="0"/>
              </a:rPr>
              <a:t>Ưu điểm sản </a:t>
            </a: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phẩm</a:t>
            </a:r>
            <a:endParaRPr lang="en-US" sz="40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TextBox 31"/>
          <p:cNvSpPr txBox="1"/>
          <p:nvPr/>
        </p:nvSpPr>
        <p:spPr>
          <a:xfrm>
            <a:off x="4656345" y="8103231"/>
            <a:ext cx="7101137" cy="366254"/>
          </a:xfrm>
          <a:prstGeom prst="rect">
            <a:avLst/>
          </a:prstGeom>
        </p:spPr>
        <p:txBody>
          <a:bodyPr wrap="square" lIns="0" tIns="0" rIns="0" bIns="0" rtlCol="0" anchor="t">
            <a:spAutoFit/>
          </a:bodyPr>
          <a:lstStyle/>
          <a:p>
            <a:pPr>
              <a:lnSpc>
                <a:spcPts val="2386"/>
              </a:lnSpc>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Tương lai sản phẩm</a:t>
            </a:r>
            <a:endParaRPr lang="en-US" sz="40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TextBox 32"/>
          <p:cNvSpPr txBox="1"/>
          <p:nvPr/>
        </p:nvSpPr>
        <p:spPr>
          <a:xfrm>
            <a:off x="5867400" y="6681885"/>
            <a:ext cx="7691030" cy="366254"/>
          </a:xfrm>
          <a:prstGeom prst="rect">
            <a:avLst/>
          </a:prstGeom>
        </p:spPr>
        <p:txBody>
          <a:bodyPr wrap="square" lIns="0" tIns="0" rIns="0" bIns="0" rtlCol="0" anchor="t">
            <a:spAutoFit/>
          </a:bodyPr>
          <a:lstStyle/>
          <a:p>
            <a:pPr>
              <a:lnSpc>
                <a:spcPts val="2386"/>
              </a:lnSpc>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Nhược điểm sản phẩm</a:t>
            </a:r>
            <a:endParaRPr lang="en-US" sz="40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07743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4" name="Rectangle 3"/>
          <p:cNvSpPr/>
          <p:nvPr/>
        </p:nvSpPr>
        <p:spPr>
          <a:xfrm>
            <a:off x="4648200" y="2552700"/>
            <a:ext cx="11734801" cy="6075509"/>
          </a:xfrm>
          <a:prstGeom prst="rect">
            <a:avLst/>
          </a:prstGeom>
        </p:spPr>
        <p:txBody>
          <a:bodyPr wrap="square">
            <a:spAutoFit/>
          </a:bodyPr>
          <a:lstStyle/>
          <a:p>
            <a:pPr marL="457200" indent="-457200">
              <a:lnSpc>
                <a:spcPct val="200000"/>
              </a:lnSpc>
              <a:buFont typeface="Wingdings" panose="05000000000000000000" pitchFamily="2" charset="2"/>
              <a:buChar char="Ø"/>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Tăng </a:t>
            </a:r>
            <a:r>
              <a:rPr lang="vi-VN" sz="4000" spc="18">
                <a:solidFill>
                  <a:srgbClr val="FFFFFF"/>
                </a:solidFill>
                <a:latin typeface="Calibri" panose="020F0502020204030204" pitchFamily="34" charset="0"/>
                <a:ea typeface="Calibri" panose="020F0502020204030204" pitchFamily="34" charset="0"/>
                <a:cs typeface="Calibri" panose="020F0502020204030204" pitchFamily="34" charset="0"/>
              </a:rPr>
              <a:t>hiệu suất hoạt </a:t>
            </a: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động</a:t>
            </a:r>
          </a:p>
          <a:p>
            <a:pPr marL="457200" indent="-457200">
              <a:lnSpc>
                <a:spcPct val="200000"/>
              </a:lnSpc>
              <a:buFont typeface="Wingdings" panose="05000000000000000000" pitchFamily="2" charset="2"/>
              <a:buChar char="Ø"/>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Quản </a:t>
            </a:r>
            <a:r>
              <a:rPr lang="vi-VN" sz="4000" spc="18">
                <a:solidFill>
                  <a:srgbClr val="FFFFFF"/>
                </a:solidFill>
                <a:latin typeface="Calibri" panose="020F0502020204030204" pitchFamily="34" charset="0"/>
                <a:ea typeface="Calibri" panose="020F0502020204030204" pitchFamily="34" charset="0"/>
                <a:cs typeface="Calibri" panose="020F0502020204030204" pitchFamily="34" charset="0"/>
              </a:rPr>
              <a:t>lý dữ liệu và báo </a:t>
            </a: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cáo</a:t>
            </a:r>
          </a:p>
          <a:p>
            <a:pPr marL="457200" indent="-457200">
              <a:lnSpc>
                <a:spcPct val="200000"/>
              </a:lnSpc>
              <a:buFont typeface="Wingdings" panose="05000000000000000000" pitchFamily="2" charset="2"/>
              <a:buChar char="Ø"/>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Quản </a:t>
            </a:r>
            <a:r>
              <a:rPr lang="vi-VN" sz="4000" spc="18">
                <a:solidFill>
                  <a:srgbClr val="FFFFFF"/>
                </a:solidFill>
                <a:latin typeface="Calibri" panose="020F0502020204030204" pitchFamily="34" charset="0"/>
                <a:ea typeface="Calibri" panose="020F0502020204030204" pitchFamily="34" charset="0"/>
                <a:cs typeface="Calibri" panose="020F0502020204030204" pitchFamily="34" charset="0"/>
              </a:rPr>
              <a:t>lý đặt hàng và kho </a:t>
            </a: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hàng</a:t>
            </a:r>
          </a:p>
          <a:p>
            <a:pPr marL="457200" indent="-457200">
              <a:lnSpc>
                <a:spcPct val="200000"/>
              </a:lnSpc>
              <a:buFont typeface="Wingdings" panose="05000000000000000000" pitchFamily="2" charset="2"/>
              <a:buChar char="Ø"/>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Quản </a:t>
            </a:r>
            <a:r>
              <a:rPr lang="vi-VN" sz="4000" spc="18">
                <a:solidFill>
                  <a:srgbClr val="FFFFFF"/>
                </a:solidFill>
                <a:latin typeface="Calibri" panose="020F0502020204030204" pitchFamily="34" charset="0"/>
                <a:ea typeface="Calibri" panose="020F0502020204030204" pitchFamily="34" charset="0"/>
                <a:cs typeface="Calibri" panose="020F0502020204030204" pitchFamily="34" charset="0"/>
              </a:rPr>
              <a:t>lý khách </a:t>
            </a: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hàng</a:t>
            </a:r>
          </a:p>
          <a:p>
            <a:pPr marL="457200" indent="-457200">
              <a:lnSpc>
                <a:spcPct val="200000"/>
              </a:lnSpc>
              <a:buFont typeface="Wingdings" panose="05000000000000000000" pitchFamily="2" charset="2"/>
              <a:buChar char="Ø"/>
            </a:pPr>
            <a:r>
              <a:rPr lang="vi-VN" sz="4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Tăng </a:t>
            </a:r>
            <a:r>
              <a:rPr lang="vi-VN" sz="4000" spc="18">
                <a:solidFill>
                  <a:srgbClr val="FFFFFF"/>
                </a:solidFill>
                <a:latin typeface="Calibri" panose="020F0502020204030204" pitchFamily="34" charset="0"/>
                <a:ea typeface="Calibri" panose="020F0502020204030204" pitchFamily="34" charset="0"/>
                <a:cs typeface="Calibri" panose="020F0502020204030204" pitchFamily="34" charset="0"/>
              </a:rPr>
              <a:t>tính chuyên nghiệp</a:t>
            </a:r>
            <a:endParaRPr lang="en-US" sz="40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30"/>
          <p:cNvSpPr txBox="1"/>
          <p:nvPr/>
        </p:nvSpPr>
        <p:spPr>
          <a:xfrm>
            <a:off x="6248400" y="1333500"/>
            <a:ext cx="6067238" cy="433965"/>
          </a:xfrm>
          <a:prstGeom prst="rect">
            <a:avLst/>
          </a:prstGeom>
        </p:spPr>
        <p:txBody>
          <a:bodyPr wrap="square" lIns="0" tIns="0" rIns="0" bIns="0" rtlCol="0" anchor="t">
            <a:spAutoFit/>
          </a:bodyPr>
          <a:lstStyle/>
          <a:p>
            <a:pPr>
              <a:lnSpc>
                <a:spcPts val="2386"/>
              </a:lnSpc>
            </a:pPr>
            <a:r>
              <a:rPr lang="vi-VN" sz="6000" spc="18">
                <a:solidFill>
                  <a:srgbClr val="FFFFFF"/>
                </a:solidFill>
                <a:latin typeface="Calibri" panose="020F0502020204030204" pitchFamily="34" charset="0"/>
                <a:ea typeface="Calibri" panose="020F0502020204030204" pitchFamily="34" charset="0"/>
                <a:cs typeface="Calibri" panose="020F0502020204030204" pitchFamily="34" charset="0"/>
              </a:rPr>
              <a:t>Ưu điểm sản </a:t>
            </a:r>
            <a:r>
              <a:rPr lang="vi-VN" sz="60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phẩm</a:t>
            </a:r>
            <a:endParaRPr lang="en-US" sz="60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3974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grpSp>
        <p:nvGrpSpPr>
          <p:cNvPr id="5" name="Group 5"/>
          <p:cNvGrpSpPr/>
          <p:nvPr/>
        </p:nvGrpSpPr>
        <p:grpSpPr>
          <a:xfrm>
            <a:off x="-1497735" y="-1041900"/>
            <a:ext cx="8223089" cy="12370800"/>
            <a:chOff x="0" y="0"/>
            <a:chExt cx="2165752" cy="3258153"/>
          </a:xfrm>
        </p:grpSpPr>
        <p:sp>
          <p:nvSpPr>
            <p:cNvPr id="6" name="Freeform 6"/>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7" name="TextBox 7"/>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8" name="Freeform 8"/>
          <p:cNvSpPr/>
          <p:nvPr/>
        </p:nvSpPr>
        <p:spPr>
          <a:xfrm rot="7147710">
            <a:off x="-1673696" y="4114307"/>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3"/>
            <a:stretch>
              <a:fillRect/>
            </a:stretch>
          </a:blipFill>
        </p:spPr>
      </p:sp>
      <p:sp>
        <p:nvSpPr>
          <p:cNvPr id="9" name="TextBox 9"/>
          <p:cNvSpPr txBox="1"/>
          <p:nvPr/>
        </p:nvSpPr>
        <p:spPr>
          <a:xfrm>
            <a:off x="8812202" y="1608980"/>
            <a:ext cx="9445318" cy="413639"/>
          </a:xfrm>
          <a:prstGeom prst="rect">
            <a:avLst/>
          </a:prstGeom>
        </p:spPr>
        <p:txBody>
          <a:bodyPr lIns="0" tIns="0" rIns="0" bIns="0" rtlCol="0" anchor="t">
            <a:spAutoFit/>
          </a:bodyPr>
          <a:lstStyle/>
          <a:p>
            <a:pPr>
              <a:lnSpc>
                <a:spcPts val="2386"/>
              </a:lnSpc>
            </a:pPr>
            <a:r>
              <a:rPr lang="vi-VN" sz="5400" spc="18" smtClean="0">
                <a:solidFill>
                  <a:srgbClr val="FFFFFF"/>
                </a:solidFill>
                <a:latin typeface="Calibri" panose="020F0502020204030204" pitchFamily="34" charset="0"/>
                <a:ea typeface="Calibri" panose="020F0502020204030204" pitchFamily="34" charset="0"/>
                <a:cs typeface="Calibri" panose="020F0502020204030204" pitchFamily="34" charset="0"/>
              </a:rPr>
              <a:t>Nhược </a:t>
            </a:r>
            <a:r>
              <a:rPr lang="vi-VN" sz="5400" spc="18">
                <a:solidFill>
                  <a:srgbClr val="FFFFFF"/>
                </a:solidFill>
                <a:latin typeface="Calibri" panose="020F0502020204030204" pitchFamily="34" charset="0"/>
                <a:ea typeface="Calibri" panose="020F0502020204030204" pitchFamily="34" charset="0"/>
                <a:cs typeface="Calibri" panose="020F0502020204030204" pitchFamily="34" charset="0"/>
              </a:rPr>
              <a:t>điểm sản phẩm</a:t>
            </a:r>
            <a:endParaRPr lang="en-US" sz="54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3"/>
          <p:cNvSpPr/>
          <p:nvPr/>
        </p:nvSpPr>
        <p:spPr>
          <a:xfrm>
            <a:off x="7389464" y="2746534"/>
            <a:ext cx="9144000" cy="5065682"/>
          </a:xfrm>
          <a:prstGeom prst="rect">
            <a:avLst/>
          </a:prstGeom>
        </p:spPr>
        <p:txBody>
          <a:bodyPr>
            <a:spAutoFit/>
          </a:bodyPr>
          <a:lstStyle/>
          <a:p>
            <a:pPr marL="457200" indent="-457200">
              <a:lnSpc>
                <a:spcPct val="150000"/>
              </a:lnSpc>
              <a:buFont typeface="Wingdings" panose="05000000000000000000" pitchFamily="2" charset="2"/>
              <a:buChar char="Ø"/>
            </a:pPr>
            <a:r>
              <a:rPr lang="vi-VN" sz="4400" spc="26">
                <a:solidFill>
                  <a:srgbClr val="FFFFFF"/>
                </a:solidFill>
                <a:latin typeface="Calibri" panose="020F0502020204030204" pitchFamily="34" charset="0"/>
                <a:ea typeface="Calibri" panose="020F0502020204030204" pitchFamily="34" charset="0"/>
                <a:cs typeface="Calibri" panose="020F0502020204030204" pitchFamily="34" charset="0"/>
              </a:rPr>
              <a:t>Chi </a:t>
            </a: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phí</a:t>
            </a:r>
          </a:p>
          <a:p>
            <a:pPr marL="457200" indent="-457200">
              <a:lnSpc>
                <a:spcPct val="150000"/>
              </a:lnSpc>
              <a:buFont typeface="Wingdings" panose="05000000000000000000" pitchFamily="2" charset="2"/>
              <a:buChar char="Ø"/>
            </a:pP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Đào </a:t>
            </a:r>
            <a:r>
              <a:rPr lang="vi-VN" sz="4400" spc="26">
                <a:solidFill>
                  <a:srgbClr val="FFFFFF"/>
                </a:solidFill>
                <a:latin typeface="Calibri" panose="020F0502020204030204" pitchFamily="34" charset="0"/>
                <a:ea typeface="Calibri" panose="020F0502020204030204" pitchFamily="34" charset="0"/>
                <a:cs typeface="Calibri" panose="020F0502020204030204" pitchFamily="34" charset="0"/>
              </a:rPr>
              <a:t>tạo và thích ứng </a:t>
            </a:r>
            <a:endPar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Wingdings" panose="05000000000000000000" pitchFamily="2" charset="2"/>
              <a:buChar char="Ø"/>
            </a:pP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Khả </a:t>
            </a:r>
            <a:r>
              <a:rPr lang="vi-VN" sz="4400" spc="26">
                <a:solidFill>
                  <a:srgbClr val="FFFFFF"/>
                </a:solidFill>
                <a:latin typeface="Calibri" panose="020F0502020204030204" pitchFamily="34" charset="0"/>
                <a:ea typeface="Calibri" panose="020F0502020204030204" pitchFamily="34" charset="0"/>
                <a:cs typeface="Calibri" panose="020F0502020204030204" pitchFamily="34" charset="0"/>
              </a:rPr>
              <a:t>năng tương </a:t>
            </a: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thích</a:t>
            </a:r>
          </a:p>
          <a:p>
            <a:pPr marL="457200" indent="-457200">
              <a:lnSpc>
                <a:spcPct val="150000"/>
              </a:lnSpc>
              <a:buFont typeface="Wingdings" panose="05000000000000000000" pitchFamily="2" charset="2"/>
              <a:buChar char="Ø"/>
            </a:pP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Dễ </a:t>
            </a:r>
            <a:r>
              <a:rPr lang="vi-VN" sz="4400" spc="26">
                <a:solidFill>
                  <a:srgbClr val="FFFFFF"/>
                </a:solidFill>
                <a:latin typeface="Calibri" panose="020F0502020204030204" pitchFamily="34" charset="0"/>
                <a:ea typeface="Calibri" panose="020F0502020204030204" pitchFamily="34" charset="0"/>
                <a:cs typeface="Calibri" panose="020F0502020204030204" pitchFamily="34" charset="0"/>
              </a:rPr>
              <a:t>bị lạm dụng hoặc </a:t>
            </a: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lỗi</a:t>
            </a:r>
          </a:p>
          <a:p>
            <a:pPr marL="457200" indent="-457200">
              <a:lnSpc>
                <a:spcPct val="150000"/>
              </a:lnSpc>
              <a:buFont typeface="Wingdings" panose="05000000000000000000" pitchFamily="2" charset="2"/>
              <a:buChar char="Ø"/>
            </a:pPr>
            <a:r>
              <a:rPr lang="vi-VN" sz="44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Cần </a:t>
            </a:r>
            <a:r>
              <a:rPr lang="vi-VN" sz="4400" spc="26">
                <a:solidFill>
                  <a:srgbClr val="FFFFFF"/>
                </a:solidFill>
                <a:latin typeface="Calibri" panose="020F0502020204030204" pitchFamily="34" charset="0"/>
                <a:ea typeface="Calibri" panose="020F0502020204030204" pitchFamily="34" charset="0"/>
                <a:cs typeface="Calibri" panose="020F0502020204030204" pitchFamily="34" charset="0"/>
              </a:rPr>
              <a:t>cập nhật và nâng cấp</a:t>
            </a:r>
            <a:endParaRPr lang="en-US" sz="4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8948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grpSp>
        <p:nvGrpSpPr>
          <p:cNvPr id="5" name="Group 5"/>
          <p:cNvGrpSpPr/>
          <p:nvPr/>
        </p:nvGrpSpPr>
        <p:grpSpPr>
          <a:xfrm>
            <a:off x="-1497735" y="-1041900"/>
            <a:ext cx="8223089" cy="12370800"/>
            <a:chOff x="0" y="0"/>
            <a:chExt cx="2165752" cy="3258153"/>
          </a:xfrm>
        </p:grpSpPr>
        <p:sp>
          <p:nvSpPr>
            <p:cNvPr id="6" name="Freeform 6"/>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7" name="TextBox 7"/>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9" name="TextBox 9"/>
          <p:cNvSpPr txBox="1"/>
          <p:nvPr/>
        </p:nvSpPr>
        <p:spPr>
          <a:xfrm>
            <a:off x="7784018" y="1889983"/>
            <a:ext cx="9445318" cy="454292"/>
          </a:xfrm>
          <a:prstGeom prst="rect">
            <a:avLst/>
          </a:prstGeom>
        </p:spPr>
        <p:txBody>
          <a:bodyPr lIns="0" tIns="0" rIns="0" bIns="0" rtlCol="0" anchor="t">
            <a:spAutoFit/>
          </a:bodyPr>
          <a:lstStyle/>
          <a:p>
            <a:pPr>
              <a:lnSpc>
                <a:spcPts val="2386"/>
              </a:lnSpc>
            </a:pPr>
            <a:r>
              <a:rPr lang="vi-VN" sz="6600" spc="18">
                <a:solidFill>
                  <a:srgbClr val="FFFFFF"/>
                </a:solidFill>
                <a:latin typeface="Calibri" panose="020F0502020204030204" pitchFamily="34" charset="0"/>
                <a:ea typeface="Calibri" panose="020F0502020204030204" pitchFamily="34" charset="0"/>
                <a:cs typeface="Calibri" panose="020F0502020204030204" pitchFamily="34" charset="0"/>
              </a:rPr>
              <a:t>Tương lai sản phẩm</a:t>
            </a:r>
            <a:endParaRPr lang="en-US" sz="6600" spc="18">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8"/>
          <p:cNvPicPr>
            <a:picLocks noChangeAspect="1"/>
          </p:cNvPicPr>
          <p:nvPr/>
        </p:nvPicPr>
        <p:blipFill>
          <a:blip r:embed="rId3"/>
          <a:stretch>
            <a:fillRect/>
          </a:stretch>
        </p:blipFill>
        <p:spPr>
          <a:xfrm>
            <a:off x="-457200" y="3233203"/>
            <a:ext cx="7834444" cy="7464422"/>
          </a:xfrm>
          <a:prstGeom prst="rect">
            <a:avLst/>
          </a:prstGeom>
        </p:spPr>
      </p:pic>
      <p:sp>
        <p:nvSpPr>
          <p:cNvPr id="14" name="Rectangle 13"/>
          <p:cNvSpPr/>
          <p:nvPr/>
        </p:nvSpPr>
        <p:spPr>
          <a:xfrm>
            <a:off x="6897112" y="4188538"/>
            <a:ext cx="9144000" cy="2677656"/>
          </a:xfrm>
          <a:prstGeom prst="rect">
            <a:avLst/>
          </a:prstGeom>
        </p:spPr>
        <p:txBody>
          <a:bodyPr>
            <a:spAutoFit/>
          </a:bodyPr>
          <a:lstStyle/>
          <a:p>
            <a:pPr marL="457200" indent="-457200">
              <a:buFont typeface="Wingdings" panose="05000000000000000000" pitchFamily="2" charset="2"/>
              <a:buChar char="v"/>
            </a:pPr>
            <a:r>
              <a:rPr lang="vi-VN" sz="2800" spc="26">
                <a:solidFill>
                  <a:srgbClr val="FFFFFF"/>
                </a:solidFill>
                <a:latin typeface="Calibri" panose="020F0502020204030204" pitchFamily="34" charset="0"/>
                <a:ea typeface="Calibri" panose="020F0502020204030204" pitchFamily="34" charset="0"/>
                <a:cs typeface="Calibri" panose="020F0502020204030204" pitchFamily="34" charset="0"/>
              </a:rPr>
              <a:t>Trong tương lai, nhóm chúng em sẽ cố gắng hoàn thiện phát triển phần mềm để mang lại một phần mềm có trải nghiệm tốt hơn, khắc phục được những nhược điểm bên trên. Nếu có điều kiện cho phép về thời gian, nhóm sẽ hoàn hiện hơn về sản phẩm để phục vụ cho đối tượng sử dụng tốt hơn.</a:t>
            </a:r>
            <a:endParaRPr lang="en-US" sz="28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3224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714391"/>
          </a:xfrm>
          <a:prstGeom prst="rect">
            <a:avLst/>
          </a:prstGeom>
        </p:spPr>
        <p:txBody>
          <a:bodyPr lIns="0" tIns="0" rIns="0" bIns="0" rtlCol="0" anchor="t">
            <a:spAutoFit/>
          </a:bodyPr>
          <a:lstStyle/>
          <a:p>
            <a:pPr>
              <a:lnSpc>
                <a:spcPts val="17175"/>
              </a:lnSpc>
            </a:pPr>
            <a:r>
              <a:rPr lang="en-US" sz="23527">
                <a:solidFill>
                  <a:srgbClr val="FFFFFF"/>
                </a:solidFill>
                <a:latin typeface="Ara Hamah Alfidaa"/>
              </a:rPr>
              <a:t>Thank</a:t>
            </a:r>
          </a:p>
          <a:p>
            <a:pPr>
              <a:lnSpc>
                <a:spcPts val="17175"/>
              </a:lnSpc>
            </a:pPr>
            <a:r>
              <a:rPr lang="en-US" sz="23527">
                <a:solidFill>
                  <a:srgbClr val="FFFFFF"/>
                </a:solidFill>
                <a:latin typeface="Ara Hamah Alfidaa"/>
              </a:rPr>
              <a:t>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7" name="TextBox 7"/>
          <p:cNvSpPr txBox="1"/>
          <p:nvPr/>
        </p:nvSpPr>
        <p:spPr>
          <a:xfrm>
            <a:off x="1905000" y="3022504"/>
            <a:ext cx="14935200" cy="5309146"/>
          </a:xfrm>
          <a:prstGeom prst="rect">
            <a:avLst/>
          </a:prstGeom>
        </p:spPr>
        <p:txBody>
          <a:bodyPr wrap="square" lIns="0" tIns="0" rIns="0" bIns="0" rtlCol="0" anchor="t">
            <a:spAutoFit/>
          </a:bodyPr>
          <a:lstStyle/>
          <a:p>
            <a:pPr marL="457200" indent="-457200">
              <a:lnSpc>
                <a:spcPts val="4620"/>
              </a:lnSpc>
              <a:spcBef>
                <a:spcPct val="0"/>
              </a:spcBef>
              <a:buFont typeface="Wingdings" panose="05000000000000000000" pitchFamily="2" charset="2"/>
              <a:buChar char="Ø"/>
            </a:pPr>
            <a:r>
              <a:rPr lang="vi-VN" sz="3300" spc="26">
                <a:solidFill>
                  <a:srgbClr val="FFFFFF"/>
                </a:solidFill>
                <a:latin typeface="TT Chocolates"/>
              </a:rPr>
              <a:t>	</a:t>
            </a:r>
            <a:r>
              <a:rPr lang="vi-VN" sz="3300" b="1" spc="26">
                <a:solidFill>
                  <a:srgbClr val="FFFFFF"/>
                </a:solidFill>
                <a:latin typeface="TT Chocolates"/>
              </a:rPr>
              <a:t>Lập kế hoạch kinh doanh</a:t>
            </a:r>
            <a:r>
              <a:rPr lang="vi-VN" sz="3300" spc="26">
                <a:solidFill>
                  <a:srgbClr val="FFFFFF"/>
                </a:solidFill>
                <a:latin typeface="TT Chocolates"/>
              </a:rPr>
              <a:t>: </a:t>
            </a:r>
            <a:r>
              <a:rPr lang="vi-VN" sz="3300" spc="26" smtClean="0">
                <a:solidFill>
                  <a:srgbClr val="FFFFFF"/>
                </a:solidFill>
                <a:latin typeface="TT Chocolates"/>
              </a:rPr>
              <a:t>Đây </a:t>
            </a:r>
            <a:r>
              <a:rPr lang="vi-VN" sz="3300" spc="26">
                <a:solidFill>
                  <a:srgbClr val="FFFFFF"/>
                </a:solidFill>
                <a:latin typeface="TT Chocolates"/>
              </a:rPr>
              <a:t>là bước quan trọng đầu tiên để đảm bảo cho quán cà phê hoạt động hiệu </a:t>
            </a:r>
            <a:r>
              <a:rPr lang="vi-VN" sz="3300" spc="26" smtClean="0">
                <a:solidFill>
                  <a:srgbClr val="FFFFFF"/>
                </a:solidFill>
                <a:latin typeface="TT Chocolates"/>
              </a:rPr>
              <a:t>quả</a:t>
            </a:r>
            <a:endParaRPr lang="en-US" sz="3300"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vi-VN" sz="3300" spc="26">
                <a:solidFill>
                  <a:srgbClr val="FFFFFF"/>
                </a:solidFill>
                <a:latin typeface="TT Chocolates"/>
              </a:rPr>
              <a:t>	</a:t>
            </a:r>
            <a:r>
              <a:rPr lang="vi-VN" sz="3300" b="1" spc="26">
                <a:solidFill>
                  <a:srgbClr val="FFFFFF"/>
                </a:solidFill>
                <a:latin typeface="TT Chocolates"/>
              </a:rPr>
              <a:t>Tuyển dụng và đào tạo nhân viên</a:t>
            </a:r>
            <a:r>
              <a:rPr lang="vi-VN" sz="3300" spc="26">
                <a:solidFill>
                  <a:srgbClr val="FFFFFF"/>
                </a:solidFill>
                <a:latin typeface="TT Chocolates"/>
              </a:rPr>
              <a:t>: </a:t>
            </a:r>
            <a:r>
              <a:rPr lang="vi-VN" sz="3300" spc="26" smtClean="0">
                <a:solidFill>
                  <a:srgbClr val="FFFFFF"/>
                </a:solidFill>
                <a:latin typeface="TT Chocolates"/>
              </a:rPr>
              <a:t>Nhân </a:t>
            </a:r>
            <a:r>
              <a:rPr lang="vi-VN" sz="3300" spc="26">
                <a:solidFill>
                  <a:srgbClr val="FFFFFF"/>
                </a:solidFill>
                <a:latin typeface="TT Chocolates"/>
              </a:rPr>
              <a:t>viên là yếu tố quan trọng quyết định sự thành công của quán cà </a:t>
            </a:r>
            <a:r>
              <a:rPr lang="vi-VN" sz="3300" spc="26" smtClean="0">
                <a:solidFill>
                  <a:srgbClr val="FFFFFF"/>
                </a:solidFill>
                <a:latin typeface="TT Chocolates"/>
              </a:rPr>
              <a:t>phê</a:t>
            </a:r>
            <a:endParaRPr lang="en-US" sz="3300"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en-US" sz="3300" spc="26" smtClean="0">
                <a:solidFill>
                  <a:srgbClr val="FFFFFF"/>
                </a:solidFill>
                <a:latin typeface="TT Chocolates"/>
              </a:rPr>
              <a:t>	</a:t>
            </a:r>
            <a:r>
              <a:rPr lang="vi-VN" sz="3300" b="1" spc="26" smtClean="0">
                <a:solidFill>
                  <a:srgbClr val="FFFFFF"/>
                </a:solidFill>
                <a:latin typeface="TT Chocolates"/>
              </a:rPr>
              <a:t>Quản </a:t>
            </a:r>
            <a:r>
              <a:rPr lang="vi-VN" sz="3300" b="1" spc="26">
                <a:solidFill>
                  <a:srgbClr val="FFFFFF"/>
                </a:solidFill>
                <a:latin typeface="TT Chocolates"/>
              </a:rPr>
              <a:t>lý hàng hóa và tài chính</a:t>
            </a:r>
            <a:r>
              <a:rPr lang="vi-VN" sz="3300" spc="26">
                <a:solidFill>
                  <a:srgbClr val="FFFFFF"/>
                </a:solidFill>
                <a:latin typeface="TT Chocolates"/>
              </a:rPr>
              <a:t>: </a:t>
            </a:r>
            <a:r>
              <a:rPr lang="vi-VN" sz="3300" spc="26" smtClean="0">
                <a:solidFill>
                  <a:srgbClr val="FFFFFF"/>
                </a:solidFill>
                <a:latin typeface="TT Chocolates"/>
              </a:rPr>
              <a:t>Hàng </a:t>
            </a:r>
            <a:r>
              <a:rPr lang="vi-VN" sz="3300" spc="26">
                <a:solidFill>
                  <a:srgbClr val="FFFFFF"/>
                </a:solidFill>
                <a:latin typeface="TT Chocolates"/>
              </a:rPr>
              <a:t>hóa và tài chính là hai yếu tố quan trọng cần được quản lý chặt chẽ để tránh thất </a:t>
            </a:r>
            <a:r>
              <a:rPr lang="vi-VN" sz="3300" spc="26" smtClean="0">
                <a:solidFill>
                  <a:srgbClr val="FFFFFF"/>
                </a:solidFill>
                <a:latin typeface="TT Chocolates"/>
              </a:rPr>
              <a:t>thoát</a:t>
            </a:r>
            <a:endParaRPr lang="en-US" sz="3300"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vi-VN" sz="3300" spc="26">
                <a:solidFill>
                  <a:srgbClr val="FFFFFF"/>
                </a:solidFill>
                <a:latin typeface="TT Chocolates"/>
              </a:rPr>
              <a:t>	</a:t>
            </a:r>
            <a:r>
              <a:rPr lang="vi-VN" sz="3300" b="1" spc="26" smtClean="0">
                <a:solidFill>
                  <a:srgbClr val="FFFFFF"/>
                </a:solidFill>
                <a:latin typeface="TT Chocolates"/>
              </a:rPr>
              <a:t>Quản </a:t>
            </a:r>
            <a:r>
              <a:rPr lang="vi-VN" sz="3300" b="1" spc="26">
                <a:solidFill>
                  <a:srgbClr val="FFFFFF"/>
                </a:solidFill>
                <a:latin typeface="TT Chocolates"/>
              </a:rPr>
              <a:t>lý khách </a:t>
            </a:r>
            <a:r>
              <a:rPr lang="vi-VN" sz="3300" b="1" spc="26" smtClean="0">
                <a:solidFill>
                  <a:srgbClr val="FFFFFF"/>
                </a:solidFill>
                <a:latin typeface="TT Chocolates"/>
              </a:rPr>
              <a:t>h</a:t>
            </a:r>
            <a:r>
              <a:rPr lang="en-US" sz="3300" b="1" spc="26" smtClean="0">
                <a:solidFill>
                  <a:srgbClr val="FFFFFF"/>
                </a:solidFill>
                <a:latin typeface="TT Chocolates"/>
              </a:rPr>
              <a:t>àng</a:t>
            </a:r>
            <a:r>
              <a:rPr lang="vi-VN" sz="3300" spc="26" smtClean="0">
                <a:solidFill>
                  <a:srgbClr val="FFFFFF"/>
                </a:solidFill>
                <a:latin typeface="TT Chocolates"/>
              </a:rPr>
              <a:t>: </a:t>
            </a:r>
            <a:r>
              <a:rPr lang="vi-VN" sz="3300" spc="26">
                <a:solidFill>
                  <a:srgbClr val="FFFFFF"/>
                </a:solidFill>
                <a:latin typeface="TT Chocolates"/>
              </a:rPr>
              <a:t>Khách hàng là đối tượng mà quán cà phê hướng đến</a:t>
            </a:r>
            <a:r>
              <a:rPr lang="vi-VN" sz="3300" spc="26" smtClean="0">
                <a:solidFill>
                  <a:srgbClr val="FFFFFF"/>
                </a:solidFill>
                <a:latin typeface="TT Chocolates"/>
              </a:rPr>
              <a:t>.</a:t>
            </a:r>
            <a:endParaRPr lang="en-US" sz="3300"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vi-VN" sz="3300" spc="26" smtClean="0">
                <a:solidFill>
                  <a:srgbClr val="FFFFFF"/>
                </a:solidFill>
                <a:latin typeface="TT Chocolates"/>
              </a:rPr>
              <a:t> </a:t>
            </a:r>
            <a:r>
              <a:rPr lang="vi-VN" sz="3300" spc="26">
                <a:solidFill>
                  <a:srgbClr val="FFFFFF"/>
                </a:solidFill>
                <a:latin typeface="TT Chocolates"/>
              </a:rPr>
              <a:t>	</a:t>
            </a:r>
            <a:r>
              <a:rPr lang="vi-VN" sz="3300" b="1" spc="26">
                <a:solidFill>
                  <a:srgbClr val="FFFFFF"/>
                </a:solidFill>
                <a:latin typeface="TT Chocolates"/>
              </a:rPr>
              <a:t>Quản lý marketing</a:t>
            </a:r>
            <a:r>
              <a:rPr lang="vi-VN" sz="3300" spc="26">
                <a:solidFill>
                  <a:srgbClr val="FFFFFF"/>
                </a:solidFill>
                <a:latin typeface="TT Chocolates"/>
              </a:rPr>
              <a:t>: Marketing là công cụ quan trọng để quảng bá quán cà phê và thu hút khách hàng. </a:t>
            </a:r>
          </a:p>
        </p:txBody>
      </p:sp>
      <p:sp>
        <p:nvSpPr>
          <p:cNvPr id="8" name="TextBox 4"/>
          <p:cNvSpPr txBox="1"/>
          <p:nvPr/>
        </p:nvSpPr>
        <p:spPr>
          <a:xfrm>
            <a:off x="3390332" y="1360261"/>
            <a:ext cx="12306868" cy="795089"/>
          </a:xfrm>
          <a:prstGeom prst="rect">
            <a:avLst/>
          </a:prstGeom>
        </p:spPr>
        <p:txBody>
          <a:bodyPr wrap="square" lIns="0" tIns="0" rIns="0" bIns="0" rtlCol="0" anchor="t">
            <a:spAutoFit/>
          </a:bodyPr>
          <a:lstStyle/>
          <a:p>
            <a:pPr algn="ctr">
              <a:lnSpc>
                <a:spcPts val="6160"/>
              </a:lnSpc>
            </a:pPr>
            <a:r>
              <a:rPr lang="vi-VN" sz="9600" i="1" spc="198" smtClean="0">
                <a:solidFill>
                  <a:schemeClr val="bg1"/>
                </a:solidFill>
              </a:rPr>
              <a:t>1.</a:t>
            </a:r>
            <a:r>
              <a:rPr lang="en-US" sz="9600" i="1" spc="198" smtClean="0">
                <a:solidFill>
                  <a:schemeClr val="bg1"/>
                </a:solidFill>
              </a:rPr>
              <a:t>Bài </a:t>
            </a:r>
            <a:r>
              <a:rPr lang="en-US" sz="9600" i="1" spc="198">
                <a:solidFill>
                  <a:schemeClr val="bg1"/>
                </a:solidFill>
              </a:rPr>
              <a:t>toán kinh doanh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7" name="TextBox 7"/>
          <p:cNvSpPr txBox="1"/>
          <p:nvPr/>
        </p:nvSpPr>
        <p:spPr>
          <a:xfrm>
            <a:off x="1905000" y="3467100"/>
            <a:ext cx="14935200" cy="4129336"/>
          </a:xfrm>
          <a:prstGeom prst="rect">
            <a:avLst/>
          </a:prstGeom>
        </p:spPr>
        <p:txBody>
          <a:bodyPr wrap="square" lIns="0" tIns="0" rIns="0" bIns="0" rtlCol="0" anchor="t">
            <a:spAutoFit/>
          </a:bodyPr>
          <a:lstStyle/>
          <a:p>
            <a:pPr marL="457200" indent="-457200">
              <a:lnSpc>
                <a:spcPts val="4620"/>
              </a:lnSpc>
              <a:spcBef>
                <a:spcPct val="0"/>
              </a:spcBef>
              <a:buFont typeface="Wingdings" panose="05000000000000000000" pitchFamily="2" charset="2"/>
              <a:buChar char="v"/>
            </a:pPr>
            <a:r>
              <a:rPr lang="vi-VN" sz="3300" spc="26">
                <a:solidFill>
                  <a:srgbClr val="FFFFFF"/>
                </a:solidFill>
                <a:latin typeface="TT Chocolates"/>
              </a:rPr>
              <a:t>	</a:t>
            </a:r>
            <a:r>
              <a:rPr lang="vi-VN" sz="3300" b="1" spc="26">
                <a:solidFill>
                  <a:srgbClr val="FFFFFF"/>
                </a:solidFill>
                <a:latin typeface="TT Chocolates"/>
              </a:rPr>
              <a:t>Ngoài ra, để quản lý quán cà phê hiệu quả, cần phải có các kỹ năng sau: </a:t>
            </a:r>
            <a:endParaRPr lang="en-US" sz="3300" b="1"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vi-VN" sz="3300" b="1" spc="26" smtClean="0">
                <a:solidFill>
                  <a:srgbClr val="FFFFFF"/>
                </a:solidFill>
                <a:latin typeface="TT Chocolates"/>
              </a:rPr>
              <a:t>Kỹ </a:t>
            </a:r>
            <a:r>
              <a:rPr lang="vi-VN" sz="3300" b="1" spc="26">
                <a:solidFill>
                  <a:srgbClr val="FFFFFF"/>
                </a:solidFill>
                <a:latin typeface="TT Chocolates"/>
              </a:rPr>
              <a:t>năng quản lý: </a:t>
            </a:r>
            <a:r>
              <a:rPr lang="vi-VN" sz="3300" b="1" spc="26" smtClean="0">
                <a:solidFill>
                  <a:srgbClr val="FFFFFF"/>
                </a:solidFill>
                <a:latin typeface="TT Chocolates"/>
              </a:rPr>
              <a:t>bao </a:t>
            </a:r>
            <a:r>
              <a:rPr lang="vi-VN" sz="3300" b="1" spc="26">
                <a:solidFill>
                  <a:srgbClr val="FFFFFF"/>
                </a:solidFill>
                <a:latin typeface="TT Chocolates"/>
              </a:rPr>
              <a:t>gồm các kỹ năng </a:t>
            </a:r>
            <a:r>
              <a:rPr lang="vi-VN" sz="3300" b="1" spc="26" smtClean="0">
                <a:solidFill>
                  <a:srgbClr val="FFFFFF"/>
                </a:solidFill>
                <a:latin typeface="TT Chocolates"/>
              </a:rPr>
              <a:t>lập </a:t>
            </a:r>
            <a:r>
              <a:rPr lang="vi-VN" sz="3300" b="1" spc="26">
                <a:solidFill>
                  <a:srgbClr val="FFFFFF"/>
                </a:solidFill>
                <a:latin typeface="TT Chocolates"/>
              </a:rPr>
              <a:t>kế hoạch, tổ chức, lãnh đạo, kiểm soát,... 	</a:t>
            </a:r>
            <a:endParaRPr lang="en-US" sz="3300" b="1"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vi-VN" sz="3300" b="1" spc="26" smtClean="0">
                <a:solidFill>
                  <a:srgbClr val="FFFFFF"/>
                </a:solidFill>
                <a:latin typeface="TT Chocolates"/>
              </a:rPr>
              <a:t>Kỹ </a:t>
            </a:r>
            <a:r>
              <a:rPr lang="vi-VN" sz="3300" b="1" spc="26">
                <a:solidFill>
                  <a:srgbClr val="FFFFFF"/>
                </a:solidFill>
                <a:latin typeface="TT Chocolates"/>
              </a:rPr>
              <a:t>năng giao tiếp: </a:t>
            </a:r>
            <a:r>
              <a:rPr lang="vi-VN" sz="3300" b="1" spc="26" smtClean="0">
                <a:solidFill>
                  <a:srgbClr val="FFFFFF"/>
                </a:solidFill>
                <a:latin typeface="TT Chocolates"/>
              </a:rPr>
              <a:t>giúp </a:t>
            </a:r>
            <a:r>
              <a:rPr lang="vi-VN" sz="3300" b="1" spc="26">
                <a:solidFill>
                  <a:srgbClr val="FFFFFF"/>
                </a:solidFill>
                <a:latin typeface="TT Chocolates"/>
              </a:rPr>
              <a:t>quản lý quán cà phê dễ dàng giao tiếp với nhân viên, khách hàng và đối tác. 	</a:t>
            </a:r>
            <a:endParaRPr lang="en-US" sz="3300" b="1" spc="26" smtClean="0">
              <a:solidFill>
                <a:srgbClr val="FFFFFF"/>
              </a:solidFill>
              <a:latin typeface="TT Chocolates"/>
            </a:endParaRPr>
          </a:p>
          <a:p>
            <a:pPr marL="457200" indent="-457200">
              <a:lnSpc>
                <a:spcPts val="4620"/>
              </a:lnSpc>
              <a:spcBef>
                <a:spcPct val="0"/>
              </a:spcBef>
              <a:buFont typeface="Wingdings" panose="05000000000000000000" pitchFamily="2" charset="2"/>
              <a:buChar char="Ø"/>
            </a:pPr>
            <a:r>
              <a:rPr lang="vi-VN" sz="3300" b="1" spc="26" smtClean="0">
                <a:solidFill>
                  <a:srgbClr val="FFFFFF"/>
                </a:solidFill>
                <a:latin typeface="TT Chocolates"/>
              </a:rPr>
              <a:t>Kỹ </a:t>
            </a:r>
            <a:r>
              <a:rPr lang="vi-VN" sz="3300" b="1" spc="26">
                <a:solidFill>
                  <a:srgbClr val="FFFFFF"/>
                </a:solidFill>
                <a:latin typeface="TT Chocolates"/>
              </a:rPr>
              <a:t>năng giải quyết vấn đề: </a:t>
            </a:r>
            <a:r>
              <a:rPr lang="vi-VN" sz="3300" b="1" spc="26" smtClean="0">
                <a:solidFill>
                  <a:srgbClr val="FFFFFF"/>
                </a:solidFill>
                <a:latin typeface="TT Chocolates"/>
              </a:rPr>
              <a:t>giúp </a:t>
            </a:r>
            <a:r>
              <a:rPr lang="vi-VN" sz="3300" b="1" spc="26">
                <a:solidFill>
                  <a:srgbClr val="FFFFFF"/>
                </a:solidFill>
                <a:latin typeface="TT Chocolates"/>
              </a:rPr>
              <a:t>quản lý quán cà phê giải quyết các vấn đề phát sinh một cách hiệu quả.</a:t>
            </a:r>
            <a:endParaRPr lang="vi-VN" sz="3300" spc="26">
              <a:solidFill>
                <a:srgbClr val="FFFFFF"/>
              </a:solidFill>
              <a:latin typeface="TT Chocolates"/>
            </a:endParaRPr>
          </a:p>
        </p:txBody>
      </p:sp>
      <p:sp>
        <p:nvSpPr>
          <p:cNvPr id="8" name="TextBox 4"/>
          <p:cNvSpPr txBox="1"/>
          <p:nvPr/>
        </p:nvSpPr>
        <p:spPr>
          <a:xfrm>
            <a:off x="3390332" y="1360261"/>
            <a:ext cx="11468668" cy="795089"/>
          </a:xfrm>
          <a:prstGeom prst="rect">
            <a:avLst/>
          </a:prstGeom>
        </p:spPr>
        <p:txBody>
          <a:bodyPr wrap="square" lIns="0" tIns="0" rIns="0" bIns="0" rtlCol="0" anchor="t">
            <a:spAutoFit/>
          </a:bodyPr>
          <a:lstStyle/>
          <a:p>
            <a:pPr algn="ctr">
              <a:lnSpc>
                <a:spcPts val="6160"/>
              </a:lnSpc>
            </a:pPr>
            <a:r>
              <a:rPr lang="vi-VN" sz="9600" i="1" spc="198" smtClean="0">
                <a:solidFill>
                  <a:schemeClr val="bg1"/>
                </a:solidFill>
              </a:rPr>
              <a:t>1.</a:t>
            </a:r>
            <a:r>
              <a:rPr lang="en-US" sz="9600" i="1" spc="198" smtClean="0">
                <a:solidFill>
                  <a:schemeClr val="bg1"/>
                </a:solidFill>
              </a:rPr>
              <a:t>Bài </a:t>
            </a:r>
            <a:r>
              <a:rPr lang="en-US" sz="9600" i="1" spc="198">
                <a:solidFill>
                  <a:schemeClr val="bg1"/>
                </a:solidFill>
              </a:rPr>
              <a:t>toán kinh doanh</a:t>
            </a:r>
          </a:p>
        </p:txBody>
      </p:sp>
    </p:spTree>
    <p:extLst>
      <p:ext uri="{BB962C8B-B14F-4D97-AF65-F5344CB8AC3E}">
        <p14:creationId xmlns:p14="http://schemas.microsoft.com/office/powerpoint/2010/main" val="201707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10" name="TextBox 10"/>
          <p:cNvSpPr txBox="1"/>
          <p:nvPr/>
        </p:nvSpPr>
        <p:spPr>
          <a:xfrm>
            <a:off x="8477178" y="4010981"/>
            <a:ext cx="4417992" cy="664677"/>
          </a:xfrm>
          <a:prstGeom prst="rect">
            <a:avLst/>
          </a:prstGeom>
        </p:spPr>
        <p:txBody>
          <a:bodyPr lIns="0" tIns="0" rIns="0" bIns="0" rtlCol="0" anchor="t">
            <a:spAutoFit/>
          </a:bodyPr>
          <a:lstStyle/>
          <a:p>
            <a:pPr algn="ctr">
              <a:lnSpc>
                <a:spcPts val="5364"/>
              </a:lnSpc>
            </a:pPr>
            <a:r>
              <a:rPr lang="en-US" sz="3831" spc="302">
                <a:solidFill>
                  <a:srgbClr val="232E54"/>
                </a:solidFill>
                <a:latin typeface="Tek Tall Arabic Bold"/>
              </a:rPr>
              <a:t>All About it</a:t>
            </a:r>
          </a:p>
        </p:txBody>
      </p:sp>
      <p:pic>
        <p:nvPicPr>
          <p:cNvPr id="12" name="Picture 11"/>
          <p:cNvPicPr/>
          <p:nvPr/>
        </p:nvPicPr>
        <p:blipFill>
          <a:blip r:embed="rId4"/>
          <a:stretch>
            <a:fillRect/>
          </a:stretch>
        </p:blipFill>
        <p:spPr>
          <a:xfrm>
            <a:off x="6629400" y="990600"/>
            <a:ext cx="10515600" cy="8305800"/>
          </a:xfrm>
          <a:prstGeom prst="rect">
            <a:avLst/>
          </a:prstGeom>
        </p:spPr>
      </p:pic>
      <p:sp>
        <p:nvSpPr>
          <p:cNvPr id="7" name="Rectangle 6"/>
          <p:cNvSpPr/>
          <p:nvPr/>
        </p:nvSpPr>
        <p:spPr>
          <a:xfrm>
            <a:off x="1251857" y="1559028"/>
            <a:ext cx="4267200" cy="2451953"/>
          </a:xfrm>
          <a:prstGeom prst="rect">
            <a:avLst/>
          </a:prstGeom>
        </p:spPr>
        <p:txBody>
          <a:bodyPr wrap="square">
            <a:spAutoFit/>
          </a:bodyPr>
          <a:lstStyle/>
          <a:p>
            <a:pPr>
              <a:lnSpc>
                <a:spcPts val="4620"/>
              </a:lnSpc>
              <a:spcBef>
                <a:spcPct val="0"/>
              </a:spcBef>
            </a:pPr>
            <a:r>
              <a:rPr lang="vi-VN" sz="5400" spc="26"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Khảo sát doanh thu 1 tháng của quán cà phê:</a:t>
            </a:r>
            <a:endParaRPr lang="vi-VN" sz="5400" spc="26">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451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pic>
        <p:nvPicPr>
          <p:cNvPr id="15" name="Picture 14"/>
          <p:cNvPicPr/>
          <p:nvPr/>
        </p:nvPicPr>
        <p:blipFill>
          <a:blip r:embed="rId4"/>
          <a:stretch>
            <a:fillRect/>
          </a:stretch>
        </p:blipFill>
        <p:spPr>
          <a:xfrm>
            <a:off x="5638800" y="914400"/>
            <a:ext cx="10607675" cy="8458200"/>
          </a:xfrm>
          <a:prstGeom prst="rect">
            <a:avLst/>
          </a:prstGeom>
        </p:spPr>
      </p:pic>
      <p:sp>
        <p:nvSpPr>
          <p:cNvPr id="6" name="Rectangle 5"/>
          <p:cNvSpPr/>
          <p:nvPr/>
        </p:nvSpPr>
        <p:spPr>
          <a:xfrm>
            <a:off x="914400" y="1866900"/>
            <a:ext cx="4267200" cy="1862048"/>
          </a:xfrm>
          <a:prstGeom prst="rect">
            <a:avLst/>
          </a:prstGeom>
        </p:spPr>
        <p:txBody>
          <a:bodyPr wrap="square">
            <a:spAutoFit/>
          </a:bodyPr>
          <a:lstStyle/>
          <a:p>
            <a:pPr>
              <a:lnSpc>
                <a:spcPts val="4620"/>
              </a:lnSpc>
              <a:spcBef>
                <a:spcPct val="0"/>
              </a:spcBef>
            </a:pPr>
            <a:r>
              <a:rPr lang="vi-VN" sz="5400" spc="26"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Phiếu thanh toán khảo </a:t>
            </a:r>
            <a:r>
              <a:rPr lang="vi-VN" sz="5400" spc="26">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sát </a:t>
            </a:r>
            <a:r>
              <a:rPr lang="vi-VN" sz="5400" spc="26"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được:</a:t>
            </a:r>
            <a:endParaRPr lang="vi-VN" sz="5400" spc="26">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2711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grpSp>
        <p:nvGrpSpPr>
          <p:cNvPr id="5" name="Group 5"/>
          <p:cNvGrpSpPr/>
          <p:nvPr/>
        </p:nvGrpSpPr>
        <p:grpSpPr>
          <a:xfrm>
            <a:off x="-1497735" y="-1041900"/>
            <a:ext cx="8223089" cy="12370800"/>
            <a:chOff x="0" y="0"/>
            <a:chExt cx="2165752" cy="3258153"/>
          </a:xfrm>
        </p:grpSpPr>
        <p:sp>
          <p:nvSpPr>
            <p:cNvPr id="6" name="Freeform 6"/>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7" name="TextBox 7"/>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8" name="Freeform 8"/>
          <p:cNvSpPr/>
          <p:nvPr/>
        </p:nvSpPr>
        <p:spPr>
          <a:xfrm rot="10004632">
            <a:off x="-2924985" y="-205153"/>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3"/>
            <a:stretch>
              <a:fillRect/>
            </a:stretch>
          </a:blipFill>
        </p:spPr>
      </p:sp>
      <p:sp>
        <p:nvSpPr>
          <p:cNvPr id="9" name="TextBox 9"/>
          <p:cNvSpPr txBox="1"/>
          <p:nvPr/>
        </p:nvSpPr>
        <p:spPr>
          <a:xfrm>
            <a:off x="6603051" y="1035215"/>
            <a:ext cx="9445318" cy="795089"/>
          </a:xfrm>
          <a:prstGeom prst="rect">
            <a:avLst/>
          </a:prstGeom>
        </p:spPr>
        <p:txBody>
          <a:bodyPr lIns="0" tIns="0" rIns="0" bIns="0" rtlCol="0" anchor="t">
            <a:spAutoFit/>
          </a:bodyPr>
          <a:lstStyle/>
          <a:p>
            <a:pPr algn="ctr">
              <a:lnSpc>
                <a:spcPts val="6160"/>
              </a:lnSpc>
            </a:pPr>
            <a:r>
              <a:rPr lang="vi-VN" sz="5400" b="1" spc="198" smtClean="0">
                <a:solidFill>
                  <a:schemeClr val="bg1"/>
                </a:solidFill>
                <a:latin typeface="Calibri" panose="020F0502020204030204" pitchFamily="34" charset="0"/>
                <a:ea typeface="Calibri" panose="020F0502020204030204" pitchFamily="34" charset="0"/>
                <a:cs typeface="Calibri" panose="020F0502020204030204" pitchFamily="34" charset="0"/>
              </a:rPr>
              <a:t>2.Đặc </a:t>
            </a:r>
            <a:r>
              <a:rPr lang="vi-VN" sz="5400" b="1" spc="198">
                <a:solidFill>
                  <a:schemeClr val="bg1"/>
                </a:solidFill>
                <a:latin typeface="Calibri" panose="020F0502020204030204" pitchFamily="34" charset="0"/>
                <a:ea typeface="Calibri" panose="020F0502020204030204" pitchFamily="34" charset="0"/>
                <a:cs typeface="Calibri" panose="020F0502020204030204" pitchFamily="34" charset="0"/>
              </a:rPr>
              <a:t>tả yêu cầu bài toán</a:t>
            </a:r>
            <a:endParaRPr lang="en-US" sz="5400" b="1" spc="198">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8"/>
          <p:cNvPicPr>
            <a:picLocks noChangeAspect="1"/>
          </p:cNvPicPr>
          <p:nvPr/>
        </p:nvPicPr>
        <p:blipFill>
          <a:blip r:embed="rId4"/>
          <a:stretch>
            <a:fillRect/>
          </a:stretch>
        </p:blipFill>
        <p:spPr>
          <a:xfrm>
            <a:off x="-457200" y="3233203"/>
            <a:ext cx="7834444" cy="7464422"/>
          </a:xfrm>
          <a:prstGeom prst="rect">
            <a:avLst/>
          </a:prstGeom>
        </p:spPr>
      </p:pic>
      <p:sp>
        <p:nvSpPr>
          <p:cNvPr id="14" name="Rectangle 13"/>
          <p:cNvSpPr/>
          <p:nvPr/>
        </p:nvSpPr>
        <p:spPr>
          <a:xfrm>
            <a:off x="6897112" y="4188538"/>
            <a:ext cx="9144000" cy="2677656"/>
          </a:xfrm>
          <a:prstGeom prst="rect">
            <a:avLst/>
          </a:prstGeom>
        </p:spPr>
        <p:txBody>
          <a:bodyPr>
            <a:spAutoFit/>
          </a:bodyPr>
          <a:lstStyle/>
          <a:p>
            <a:pPr marL="457200" indent="-457200">
              <a:buFont typeface="Wingdings" panose="05000000000000000000" pitchFamily="2" charset="2"/>
              <a:buChar char="v"/>
            </a:pPr>
            <a:r>
              <a:rPr lang="vi-VN" sz="2800" spc="26" smtClean="0">
                <a:solidFill>
                  <a:srgbClr val="FFFFFF"/>
                </a:solidFill>
                <a:latin typeface="Calibri" panose="020F0502020204030204" pitchFamily="34" charset="0"/>
                <a:ea typeface="Calibri" panose="020F0502020204030204" pitchFamily="34" charset="0"/>
                <a:cs typeface="Calibri" panose="020F0502020204030204" pitchFamily="34" charset="0"/>
              </a:rPr>
              <a:t>Use </a:t>
            </a:r>
            <a:r>
              <a:rPr lang="vi-VN" sz="2800" spc="26">
                <a:solidFill>
                  <a:srgbClr val="FFFFFF"/>
                </a:solidFill>
                <a:latin typeface="Calibri" panose="020F0502020204030204" pitchFamily="34" charset="0"/>
                <a:ea typeface="Calibri" panose="020F0502020204030204" pitchFamily="34" charset="0"/>
                <a:cs typeface="Calibri" panose="020F0502020204030204" pitchFamily="34" charset="0"/>
              </a:rPr>
              <a:t>Case là một thuật ngữ được sử dụng trong lĩnh vực phát triển phần mềm và quản lý dự án để mô tả một tình huống hoặc kịch bản cụ thể về cách hệ thống sẽ được sử dụng. Nó định nghĩa các chức năng, hoạt động và tương tác giữa hệ thống và người dùng hoặc các thành phần khác trong một tình huống cụ thể.</a:t>
            </a:r>
            <a:endParaRPr lang="en-US" sz="28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3748791"/>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5" name="TextBox 5"/>
          <p:cNvSpPr txBox="1"/>
          <p:nvPr/>
        </p:nvSpPr>
        <p:spPr>
          <a:xfrm>
            <a:off x="4632829" y="-226718"/>
            <a:ext cx="9426070" cy="2231380"/>
          </a:xfrm>
          <a:prstGeom prst="rect">
            <a:avLst/>
          </a:prstGeom>
        </p:spPr>
        <p:txBody>
          <a:bodyPr wrap="square" lIns="0" tIns="0" rIns="0" bIns="0" rtlCol="0" anchor="t">
            <a:spAutoFit/>
          </a:bodyPr>
          <a:lstStyle/>
          <a:p>
            <a:pPr>
              <a:lnSpc>
                <a:spcPts val="17371"/>
              </a:lnSpc>
            </a:pPr>
            <a:r>
              <a:rPr lang="en-US" sz="6000">
                <a:solidFill>
                  <a:srgbClr val="FFFFFF"/>
                </a:solidFill>
                <a:latin typeface="Calibri" panose="020F0502020204030204" pitchFamily="34" charset="0"/>
                <a:ea typeface="Calibri" panose="020F0502020204030204" pitchFamily="34" charset="0"/>
                <a:cs typeface="Calibri" panose="020F0502020204030204" pitchFamily="34" charset="0"/>
              </a:rPr>
              <a:t>Biểu đồ USE-CASE tổng quan</a:t>
            </a:r>
          </a:p>
        </p:txBody>
      </p:sp>
      <p:pic>
        <p:nvPicPr>
          <p:cNvPr id="9" name="Picture 8"/>
          <p:cNvPicPr/>
          <p:nvPr/>
        </p:nvPicPr>
        <p:blipFill>
          <a:blip r:embed="rId4"/>
          <a:stretch>
            <a:fillRect/>
          </a:stretch>
        </p:blipFill>
        <p:spPr>
          <a:xfrm>
            <a:off x="4229099" y="2095500"/>
            <a:ext cx="9829800" cy="7010400"/>
          </a:xfrm>
          <a:prstGeom prst="rect">
            <a:avLst/>
          </a:prstGeom>
        </p:spPr>
      </p:pic>
      <p:sp>
        <p:nvSpPr>
          <p:cNvPr id="10" name="Rectangle 9"/>
          <p:cNvSpPr/>
          <p:nvPr/>
        </p:nvSpPr>
        <p:spPr>
          <a:xfrm>
            <a:off x="8152350" y="4958834"/>
            <a:ext cx="1983300" cy="369332"/>
          </a:xfrm>
          <a:prstGeom prst="rect">
            <a:avLst/>
          </a:prstGeom>
        </p:spPr>
        <p:txBody>
          <a:bodyPr wrap="none">
            <a:spAutoFit/>
          </a:bodyPr>
          <a:lstStyle/>
          <a:p>
            <a:pPr marL="457200" indent="-457200">
              <a:buFont typeface="Wingdings" panose="05000000000000000000" pitchFamily="2" charset="2"/>
              <a:buChar char="v"/>
            </a:pPr>
            <a:r>
              <a:rPr lang="vi-VN" spc="26">
                <a:solidFill>
                  <a:srgbClr val="FFFFFF"/>
                </a:solidFill>
                <a:latin typeface="Calibri" panose="020F0502020204030204" pitchFamily="34" charset="0"/>
                <a:ea typeface="Calibri" panose="020F0502020204030204" pitchFamily="34" charset="0"/>
                <a:cs typeface="Calibri" panose="020F0502020204030204" pitchFamily="34" charset="0"/>
              </a:rPr>
              <a:t>huống cụ thể.</a:t>
            </a: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3732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903</Words>
  <Application>Microsoft Office PowerPoint</Application>
  <PresentationFormat>Custom</PresentationFormat>
  <Paragraphs>124</Paragraphs>
  <Slides>34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DM Sans</vt:lpstr>
      <vt:lpstr>Tek Tall Arabic Bold</vt:lpstr>
      <vt:lpstr>Arial</vt:lpstr>
      <vt:lpstr>Bahnschrift</vt:lpstr>
      <vt:lpstr>TT Chocolates Bold</vt:lpstr>
      <vt:lpstr>DM Sans Bold</vt:lpstr>
      <vt:lpstr>TT Chocolates</vt:lpstr>
      <vt:lpstr>Ara Hamah Alfidaa</vt:lpstr>
      <vt:lpstr>Calibri Light</vt:lpstr>
      <vt:lpstr>Times New Roman</vt:lpstr>
      <vt:lpstr>Now Bold</vt:lpstr>
      <vt:lpstr>Wingdings</vt:lpstr>
      <vt:lpstr>Calibri</vt:lpstr>
      <vt:lpstr>Bodoni MT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dc:creator>ASUS</dc:creator>
  <cp:lastModifiedBy>ASUS</cp:lastModifiedBy>
  <cp:revision>33</cp:revision>
  <dcterms:created xsi:type="dcterms:W3CDTF">2006-08-16T00:00:00Z</dcterms:created>
  <dcterms:modified xsi:type="dcterms:W3CDTF">2023-12-21T15:45:30Z</dcterms:modified>
  <dc:identifier>DAF3hzVvs3A</dc:identifier>
</cp:coreProperties>
</file>